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86" r:id="rId2"/>
    <p:sldId id="287" r:id="rId3"/>
    <p:sldId id="288" r:id="rId4"/>
    <p:sldId id="289" r:id="rId5"/>
    <p:sldId id="290" r:id="rId6"/>
    <p:sldId id="291" r:id="rId7"/>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Lst>
  <p:sldSz cx="7562850" cy="1069181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5" d="100"/>
          <a:sy n="75" d="100"/>
        </p:scale>
        <p:origin x="152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elismar Mariano" userId="5499b7d826ff594a" providerId="LiveId" clId="{763AA6C6-9179-4FA6-B12A-10FECBD70399}"/>
    <pc:docChg chg="modSld">
      <pc:chgData name="Suelismar Mariano" userId="5499b7d826ff594a" providerId="LiveId" clId="{763AA6C6-9179-4FA6-B12A-10FECBD70399}" dt="2025-12-01T15:36:39.465" v="3" actId="207"/>
      <pc:docMkLst>
        <pc:docMk/>
      </pc:docMkLst>
      <pc:sldChg chg="modSp mod">
        <pc:chgData name="Suelismar Mariano" userId="5499b7d826ff594a" providerId="LiveId" clId="{763AA6C6-9179-4FA6-B12A-10FECBD70399}" dt="2025-12-01T15:36:27.760" v="0" actId="207"/>
        <pc:sldMkLst>
          <pc:docMk/>
          <pc:sldMk cId="0" sldId="287"/>
        </pc:sldMkLst>
        <pc:spChg chg="mod">
          <ac:chgData name="Suelismar Mariano" userId="5499b7d826ff594a" providerId="LiveId" clId="{763AA6C6-9179-4FA6-B12A-10FECBD70399}" dt="2025-12-01T15:36:27.760" v="0" actId="207"/>
          <ac:spMkLst>
            <pc:docMk/>
            <pc:sldMk cId="0" sldId="287"/>
            <ac:spMk id="9" creationId="{00000000-0000-0000-0000-000000000000}"/>
          </ac:spMkLst>
        </pc:spChg>
        <pc:spChg chg="mod">
          <ac:chgData name="Suelismar Mariano" userId="5499b7d826ff594a" providerId="LiveId" clId="{763AA6C6-9179-4FA6-B12A-10FECBD70399}" dt="2025-12-01T15:36:27.760" v="0" actId="207"/>
          <ac:spMkLst>
            <pc:docMk/>
            <pc:sldMk cId="0" sldId="287"/>
            <ac:spMk id="10" creationId="{00000000-0000-0000-0000-000000000000}"/>
          </ac:spMkLst>
        </pc:spChg>
        <pc:spChg chg="mod">
          <ac:chgData name="Suelismar Mariano" userId="5499b7d826ff594a" providerId="LiveId" clId="{763AA6C6-9179-4FA6-B12A-10FECBD70399}" dt="2025-12-01T15:36:27.760" v="0" actId="207"/>
          <ac:spMkLst>
            <pc:docMk/>
            <pc:sldMk cId="0" sldId="287"/>
            <ac:spMk id="11" creationId="{00000000-0000-0000-0000-000000000000}"/>
          </ac:spMkLst>
        </pc:spChg>
        <pc:spChg chg="mod">
          <ac:chgData name="Suelismar Mariano" userId="5499b7d826ff594a" providerId="LiveId" clId="{763AA6C6-9179-4FA6-B12A-10FECBD70399}" dt="2025-12-01T15:36:27.760" v="0" actId="207"/>
          <ac:spMkLst>
            <pc:docMk/>
            <pc:sldMk cId="0" sldId="287"/>
            <ac:spMk id="12" creationId="{00000000-0000-0000-0000-000000000000}"/>
          </ac:spMkLst>
        </pc:spChg>
      </pc:sldChg>
      <pc:sldChg chg="modSp mod">
        <pc:chgData name="Suelismar Mariano" userId="5499b7d826ff594a" providerId="LiveId" clId="{763AA6C6-9179-4FA6-B12A-10FECBD70399}" dt="2025-12-01T15:36:39.465" v="3" actId="207"/>
        <pc:sldMkLst>
          <pc:docMk/>
          <pc:sldMk cId="0" sldId="288"/>
        </pc:sldMkLst>
        <pc:spChg chg="mod">
          <ac:chgData name="Suelismar Mariano" userId="5499b7d826ff594a" providerId="LiveId" clId="{763AA6C6-9179-4FA6-B12A-10FECBD70399}" dt="2025-12-01T15:36:39.465" v="3" actId="207"/>
          <ac:spMkLst>
            <pc:docMk/>
            <pc:sldMk cId="0" sldId="288"/>
            <ac:spMk id="2" creationId="{00000000-0000-0000-0000-000000000000}"/>
          </ac:spMkLst>
        </pc:spChg>
        <pc:spChg chg="mod">
          <ac:chgData name="Suelismar Mariano" userId="5499b7d826ff594a" providerId="LiveId" clId="{763AA6C6-9179-4FA6-B12A-10FECBD70399}" dt="2025-12-01T15:36:37.304" v="2" actId="207"/>
          <ac:spMkLst>
            <pc:docMk/>
            <pc:sldMk cId="0" sldId="288"/>
            <ac:spMk id="3"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‹nº›</a:t>
            </a:fld>
            <a:endParaRPr lang="en-US"/>
          </a:p>
        </p:txBody>
      </p:sp>
    </p:spTree>
    <p:extLst>
      <p:ext uri="{BB962C8B-B14F-4D97-AF65-F5344CB8AC3E}">
        <p14:creationId xmlns:p14="http://schemas.microsoft.com/office/powerpoint/2010/main" val="309122717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8" Type="http://schemas.openxmlformats.org/officeDocument/2006/relationships/image" Target="../media/image154.png"/><Relationship Id="rId13" Type="http://schemas.openxmlformats.org/officeDocument/2006/relationships/image" Target="../media/image159.png"/><Relationship Id="rId18" Type="http://schemas.openxmlformats.org/officeDocument/2006/relationships/image" Target="../media/image164.png"/><Relationship Id="rId3" Type="http://schemas.openxmlformats.org/officeDocument/2006/relationships/image" Target="../media/image150.png"/><Relationship Id="rId21" Type="http://schemas.openxmlformats.org/officeDocument/2006/relationships/image" Target="../media/image167.png"/><Relationship Id="rId7" Type="http://schemas.openxmlformats.org/officeDocument/2006/relationships/image" Target="../media/image37.png"/><Relationship Id="rId12" Type="http://schemas.openxmlformats.org/officeDocument/2006/relationships/image" Target="../media/image158.png"/><Relationship Id="rId17" Type="http://schemas.openxmlformats.org/officeDocument/2006/relationships/image" Target="../media/image163.png"/><Relationship Id="rId2" Type="http://schemas.openxmlformats.org/officeDocument/2006/relationships/image" Target="../media/image149.png"/><Relationship Id="rId16" Type="http://schemas.openxmlformats.org/officeDocument/2006/relationships/image" Target="../media/image162.png"/><Relationship Id="rId20" Type="http://schemas.openxmlformats.org/officeDocument/2006/relationships/image" Target="../media/image166.png"/><Relationship Id="rId1" Type="http://schemas.openxmlformats.org/officeDocument/2006/relationships/slideLayout" Target="../slideLayouts/slideLayout2.xml"/><Relationship Id="rId6" Type="http://schemas.openxmlformats.org/officeDocument/2006/relationships/image" Target="../media/image153.png"/><Relationship Id="rId11" Type="http://schemas.openxmlformats.org/officeDocument/2006/relationships/image" Target="../media/image157.png"/><Relationship Id="rId24" Type="http://schemas.openxmlformats.org/officeDocument/2006/relationships/image" Target="../media/image16.jpg"/><Relationship Id="rId5" Type="http://schemas.openxmlformats.org/officeDocument/2006/relationships/image" Target="../media/image152.png"/><Relationship Id="rId15" Type="http://schemas.openxmlformats.org/officeDocument/2006/relationships/image" Target="../media/image161.png"/><Relationship Id="rId23" Type="http://schemas.openxmlformats.org/officeDocument/2006/relationships/image" Target="../media/image15.jpg"/><Relationship Id="rId10" Type="http://schemas.openxmlformats.org/officeDocument/2006/relationships/image" Target="../media/image156.png"/><Relationship Id="rId19" Type="http://schemas.openxmlformats.org/officeDocument/2006/relationships/image" Target="../media/image165.png"/><Relationship Id="rId4" Type="http://schemas.openxmlformats.org/officeDocument/2006/relationships/image" Target="../media/image151.png"/><Relationship Id="rId9" Type="http://schemas.openxmlformats.org/officeDocument/2006/relationships/image" Target="../media/image155.png"/><Relationship Id="rId14" Type="http://schemas.openxmlformats.org/officeDocument/2006/relationships/image" Target="../media/image160.png"/><Relationship Id="rId22" Type="http://schemas.openxmlformats.org/officeDocument/2006/relationships/image" Target="../media/image168.png"/></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hyperlink" Target="https://www.unidospelasaude.com.br/sobre/" TargetMode="External"/><Relationship Id="rId2" Type="http://schemas.openxmlformats.org/officeDocument/2006/relationships/hyperlink" Target="mailto:youtube.com/@unidospelasaudebr" TargetMode="External"/><Relationship Id="rId1" Type="http://schemas.openxmlformats.org/officeDocument/2006/relationships/slideLayout" Target="../slideLayouts/slideLayout1.xml"/><Relationship Id="rId5" Type="http://schemas.openxmlformats.org/officeDocument/2006/relationships/image" Target="../media/image16.jpg"/><Relationship Id="rId4" Type="http://schemas.openxmlformats.org/officeDocument/2006/relationships/image" Target="../media/image15.jpg"/></Relationships>
</file>

<file path=ppt/slides/_rels/slide2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jpg"/><Relationship Id="rId4" Type="http://schemas.openxmlformats.org/officeDocument/2006/relationships/image" Target="../media/image15.jpg"/></Relationships>
</file>

<file path=ppt/slides/_rels/slide5.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16.jpg"/><Relationship Id="rId4" Type="http://schemas.openxmlformats.org/officeDocument/2006/relationships/image" Target="../media/image15.jpg"/></Relationships>
</file>

<file path=ppt/slides/_rels/slide6.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jpg"/><Relationship Id="rId4" Type="http://schemas.openxmlformats.org/officeDocument/2006/relationships/image" Target="../media/image15.jpg"/></Relationships>
</file>

<file path=ppt/slides/_rels/slide7.xml.rels><?xml version="1.0" encoding="UTF-8" standalone="yes"?>
<Relationships xmlns="http://schemas.openxmlformats.org/package/2006/relationships"><Relationship Id="rId13" Type="http://schemas.openxmlformats.org/officeDocument/2006/relationships/image" Target="../media/image30.png"/><Relationship Id="rId18" Type="http://schemas.openxmlformats.org/officeDocument/2006/relationships/image" Target="../media/image35.png"/><Relationship Id="rId26" Type="http://schemas.openxmlformats.org/officeDocument/2006/relationships/image" Target="../media/image43.png"/><Relationship Id="rId39" Type="http://schemas.openxmlformats.org/officeDocument/2006/relationships/image" Target="../media/image56.png"/><Relationship Id="rId21" Type="http://schemas.openxmlformats.org/officeDocument/2006/relationships/image" Target="../media/image38.png"/><Relationship Id="rId34" Type="http://schemas.openxmlformats.org/officeDocument/2006/relationships/image" Target="../media/image51.png"/><Relationship Id="rId42" Type="http://schemas.openxmlformats.org/officeDocument/2006/relationships/image" Target="../media/image15.jpg"/><Relationship Id="rId7" Type="http://schemas.openxmlformats.org/officeDocument/2006/relationships/image" Target="../media/image24.png"/><Relationship Id="rId2" Type="http://schemas.openxmlformats.org/officeDocument/2006/relationships/image" Target="../media/image19.png"/><Relationship Id="rId16" Type="http://schemas.openxmlformats.org/officeDocument/2006/relationships/image" Target="../media/image33.png"/><Relationship Id="rId20" Type="http://schemas.openxmlformats.org/officeDocument/2006/relationships/image" Target="../media/image37.png"/><Relationship Id="rId29" Type="http://schemas.openxmlformats.org/officeDocument/2006/relationships/image" Target="../media/image46.png"/><Relationship Id="rId41" Type="http://schemas.openxmlformats.org/officeDocument/2006/relationships/image" Target="../media/image58.png"/><Relationship Id="rId1" Type="http://schemas.openxmlformats.org/officeDocument/2006/relationships/slideLayout" Target="../slideLayouts/slideLayout2.xml"/><Relationship Id="rId6" Type="http://schemas.openxmlformats.org/officeDocument/2006/relationships/image" Target="../media/image23.png"/><Relationship Id="rId11" Type="http://schemas.openxmlformats.org/officeDocument/2006/relationships/image" Target="../media/image28.png"/><Relationship Id="rId24" Type="http://schemas.openxmlformats.org/officeDocument/2006/relationships/image" Target="../media/image41.png"/><Relationship Id="rId32" Type="http://schemas.openxmlformats.org/officeDocument/2006/relationships/image" Target="../media/image49.png"/><Relationship Id="rId37" Type="http://schemas.openxmlformats.org/officeDocument/2006/relationships/image" Target="../media/image54.png"/><Relationship Id="rId40" Type="http://schemas.openxmlformats.org/officeDocument/2006/relationships/image" Target="../media/image57.png"/><Relationship Id="rId5" Type="http://schemas.openxmlformats.org/officeDocument/2006/relationships/image" Target="../media/image22.png"/><Relationship Id="rId15" Type="http://schemas.openxmlformats.org/officeDocument/2006/relationships/image" Target="../media/image32.png"/><Relationship Id="rId23" Type="http://schemas.openxmlformats.org/officeDocument/2006/relationships/image" Target="../media/image40.png"/><Relationship Id="rId28" Type="http://schemas.openxmlformats.org/officeDocument/2006/relationships/image" Target="../media/image45.png"/><Relationship Id="rId36" Type="http://schemas.openxmlformats.org/officeDocument/2006/relationships/image" Target="../media/image53.png"/><Relationship Id="rId10" Type="http://schemas.openxmlformats.org/officeDocument/2006/relationships/image" Target="../media/image27.png"/><Relationship Id="rId19" Type="http://schemas.openxmlformats.org/officeDocument/2006/relationships/image" Target="../media/image36.png"/><Relationship Id="rId31" Type="http://schemas.openxmlformats.org/officeDocument/2006/relationships/image" Target="../media/image48.png"/><Relationship Id="rId4" Type="http://schemas.openxmlformats.org/officeDocument/2006/relationships/image" Target="../media/image21.png"/><Relationship Id="rId9" Type="http://schemas.openxmlformats.org/officeDocument/2006/relationships/image" Target="../media/image26.png"/><Relationship Id="rId14" Type="http://schemas.openxmlformats.org/officeDocument/2006/relationships/image" Target="../media/image31.png"/><Relationship Id="rId22" Type="http://schemas.openxmlformats.org/officeDocument/2006/relationships/image" Target="../media/image39.png"/><Relationship Id="rId27" Type="http://schemas.openxmlformats.org/officeDocument/2006/relationships/image" Target="../media/image44.png"/><Relationship Id="rId30" Type="http://schemas.openxmlformats.org/officeDocument/2006/relationships/image" Target="../media/image47.png"/><Relationship Id="rId35" Type="http://schemas.openxmlformats.org/officeDocument/2006/relationships/image" Target="../media/image52.png"/><Relationship Id="rId43" Type="http://schemas.openxmlformats.org/officeDocument/2006/relationships/image" Target="../media/image16.jpg"/><Relationship Id="rId8" Type="http://schemas.openxmlformats.org/officeDocument/2006/relationships/image" Target="../media/image25.png"/><Relationship Id="rId3" Type="http://schemas.openxmlformats.org/officeDocument/2006/relationships/image" Target="../media/image20.png"/><Relationship Id="rId12" Type="http://schemas.openxmlformats.org/officeDocument/2006/relationships/image" Target="../media/image29.png"/><Relationship Id="rId17" Type="http://schemas.openxmlformats.org/officeDocument/2006/relationships/image" Target="../media/image34.png"/><Relationship Id="rId25" Type="http://schemas.openxmlformats.org/officeDocument/2006/relationships/image" Target="../media/image42.png"/><Relationship Id="rId33" Type="http://schemas.openxmlformats.org/officeDocument/2006/relationships/image" Target="../media/image50.png"/><Relationship Id="rId38" Type="http://schemas.openxmlformats.org/officeDocument/2006/relationships/image" Target="../media/image55.png"/></Relationships>
</file>

<file path=ppt/slides/_rels/slide8.xml.rels><?xml version="1.0" encoding="UTF-8" standalone="yes"?>
<Relationships xmlns="http://schemas.openxmlformats.org/package/2006/relationships"><Relationship Id="rId13" Type="http://schemas.openxmlformats.org/officeDocument/2006/relationships/image" Target="../media/image70.png"/><Relationship Id="rId18" Type="http://schemas.openxmlformats.org/officeDocument/2006/relationships/image" Target="../media/image75.png"/><Relationship Id="rId26" Type="http://schemas.openxmlformats.org/officeDocument/2006/relationships/image" Target="../media/image83.png"/><Relationship Id="rId39" Type="http://schemas.openxmlformats.org/officeDocument/2006/relationships/image" Target="../media/image96.png"/><Relationship Id="rId21" Type="http://schemas.openxmlformats.org/officeDocument/2006/relationships/image" Target="../media/image78.png"/><Relationship Id="rId34" Type="http://schemas.openxmlformats.org/officeDocument/2006/relationships/image" Target="../media/image91.png"/><Relationship Id="rId42" Type="http://schemas.openxmlformats.org/officeDocument/2006/relationships/image" Target="../media/image99.png"/><Relationship Id="rId47" Type="http://schemas.openxmlformats.org/officeDocument/2006/relationships/image" Target="../media/image104.png"/><Relationship Id="rId50" Type="http://schemas.openxmlformats.org/officeDocument/2006/relationships/image" Target="../media/image16.jpg"/><Relationship Id="rId7" Type="http://schemas.openxmlformats.org/officeDocument/2006/relationships/image" Target="../media/image64.png"/><Relationship Id="rId2" Type="http://schemas.openxmlformats.org/officeDocument/2006/relationships/image" Target="../media/image59.png"/><Relationship Id="rId16" Type="http://schemas.openxmlformats.org/officeDocument/2006/relationships/image" Target="../media/image73.png"/><Relationship Id="rId29" Type="http://schemas.openxmlformats.org/officeDocument/2006/relationships/image" Target="../media/image86.png"/><Relationship Id="rId11" Type="http://schemas.openxmlformats.org/officeDocument/2006/relationships/image" Target="../media/image68.png"/><Relationship Id="rId24" Type="http://schemas.openxmlformats.org/officeDocument/2006/relationships/image" Target="../media/image81.png"/><Relationship Id="rId32" Type="http://schemas.openxmlformats.org/officeDocument/2006/relationships/image" Target="../media/image89.png"/><Relationship Id="rId37" Type="http://schemas.openxmlformats.org/officeDocument/2006/relationships/image" Target="../media/image94.png"/><Relationship Id="rId40" Type="http://schemas.openxmlformats.org/officeDocument/2006/relationships/image" Target="../media/image97.png"/><Relationship Id="rId45" Type="http://schemas.openxmlformats.org/officeDocument/2006/relationships/image" Target="../media/image102.png"/><Relationship Id="rId5" Type="http://schemas.openxmlformats.org/officeDocument/2006/relationships/image" Target="../media/image62.png"/><Relationship Id="rId15" Type="http://schemas.openxmlformats.org/officeDocument/2006/relationships/image" Target="../media/image72.png"/><Relationship Id="rId23" Type="http://schemas.openxmlformats.org/officeDocument/2006/relationships/image" Target="../media/image80.png"/><Relationship Id="rId28" Type="http://schemas.openxmlformats.org/officeDocument/2006/relationships/image" Target="../media/image85.png"/><Relationship Id="rId36" Type="http://schemas.openxmlformats.org/officeDocument/2006/relationships/image" Target="../media/image93.png"/><Relationship Id="rId49" Type="http://schemas.openxmlformats.org/officeDocument/2006/relationships/image" Target="../media/image15.jpg"/><Relationship Id="rId10" Type="http://schemas.openxmlformats.org/officeDocument/2006/relationships/image" Target="../media/image67.png"/><Relationship Id="rId19" Type="http://schemas.openxmlformats.org/officeDocument/2006/relationships/image" Target="../media/image76.png"/><Relationship Id="rId31" Type="http://schemas.openxmlformats.org/officeDocument/2006/relationships/image" Target="../media/image88.png"/><Relationship Id="rId44" Type="http://schemas.openxmlformats.org/officeDocument/2006/relationships/image" Target="../media/image101.png"/><Relationship Id="rId4" Type="http://schemas.openxmlformats.org/officeDocument/2006/relationships/image" Target="../media/image61.png"/><Relationship Id="rId9" Type="http://schemas.openxmlformats.org/officeDocument/2006/relationships/image" Target="../media/image66.png"/><Relationship Id="rId14" Type="http://schemas.openxmlformats.org/officeDocument/2006/relationships/image" Target="../media/image71.png"/><Relationship Id="rId22" Type="http://schemas.openxmlformats.org/officeDocument/2006/relationships/image" Target="../media/image79.png"/><Relationship Id="rId27" Type="http://schemas.openxmlformats.org/officeDocument/2006/relationships/image" Target="../media/image84.png"/><Relationship Id="rId30" Type="http://schemas.openxmlformats.org/officeDocument/2006/relationships/image" Target="../media/image87.png"/><Relationship Id="rId35" Type="http://schemas.openxmlformats.org/officeDocument/2006/relationships/image" Target="../media/image92.png"/><Relationship Id="rId43" Type="http://schemas.openxmlformats.org/officeDocument/2006/relationships/image" Target="../media/image100.png"/><Relationship Id="rId48" Type="http://schemas.openxmlformats.org/officeDocument/2006/relationships/image" Target="../media/image105.png"/><Relationship Id="rId8" Type="http://schemas.openxmlformats.org/officeDocument/2006/relationships/image" Target="../media/image65.png"/><Relationship Id="rId3" Type="http://schemas.openxmlformats.org/officeDocument/2006/relationships/image" Target="../media/image60.png"/><Relationship Id="rId12" Type="http://schemas.openxmlformats.org/officeDocument/2006/relationships/image" Target="../media/image69.png"/><Relationship Id="rId17" Type="http://schemas.openxmlformats.org/officeDocument/2006/relationships/image" Target="../media/image74.png"/><Relationship Id="rId25" Type="http://schemas.openxmlformats.org/officeDocument/2006/relationships/image" Target="../media/image82.png"/><Relationship Id="rId33" Type="http://schemas.openxmlformats.org/officeDocument/2006/relationships/image" Target="../media/image90.png"/><Relationship Id="rId38" Type="http://schemas.openxmlformats.org/officeDocument/2006/relationships/image" Target="../media/image95.png"/><Relationship Id="rId46" Type="http://schemas.openxmlformats.org/officeDocument/2006/relationships/image" Target="../media/image103.png"/><Relationship Id="rId20" Type="http://schemas.openxmlformats.org/officeDocument/2006/relationships/image" Target="../media/image77.png"/><Relationship Id="rId41" Type="http://schemas.openxmlformats.org/officeDocument/2006/relationships/image" Target="../media/image98.png"/><Relationship Id="rId1" Type="http://schemas.openxmlformats.org/officeDocument/2006/relationships/slideLayout" Target="../slideLayouts/slideLayout2.xml"/><Relationship Id="rId6" Type="http://schemas.openxmlformats.org/officeDocument/2006/relationships/image" Target="../media/image63.png"/></Relationships>
</file>

<file path=ppt/slides/_rels/slide9.xml.rels><?xml version="1.0" encoding="UTF-8" standalone="yes"?>
<Relationships xmlns="http://schemas.openxmlformats.org/package/2006/relationships"><Relationship Id="rId13" Type="http://schemas.openxmlformats.org/officeDocument/2006/relationships/image" Target="../media/image116.png"/><Relationship Id="rId18" Type="http://schemas.openxmlformats.org/officeDocument/2006/relationships/image" Target="../media/image121.png"/><Relationship Id="rId26" Type="http://schemas.openxmlformats.org/officeDocument/2006/relationships/image" Target="../media/image128.png"/><Relationship Id="rId39" Type="http://schemas.openxmlformats.org/officeDocument/2006/relationships/image" Target="../media/image141.png"/><Relationship Id="rId21" Type="http://schemas.openxmlformats.org/officeDocument/2006/relationships/image" Target="../media/image124.png"/><Relationship Id="rId34" Type="http://schemas.openxmlformats.org/officeDocument/2006/relationships/image" Target="../media/image136.png"/><Relationship Id="rId42" Type="http://schemas.openxmlformats.org/officeDocument/2006/relationships/image" Target="../media/image144.png"/><Relationship Id="rId47" Type="http://schemas.openxmlformats.org/officeDocument/2006/relationships/image" Target="../media/image15.jpg"/><Relationship Id="rId7" Type="http://schemas.openxmlformats.org/officeDocument/2006/relationships/image" Target="../media/image110.png"/><Relationship Id="rId2" Type="http://schemas.openxmlformats.org/officeDocument/2006/relationships/image" Target="../media/image106.png"/><Relationship Id="rId16" Type="http://schemas.openxmlformats.org/officeDocument/2006/relationships/image" Target="../media/image119.png"/><Relationship Id="rId29" Type="http://schemas.openxmlformats.org/officeDocument/2006/relationships/image" Target="../media/image131.png"/><Relationship Id="rId1" Type="http://schemas.openxmlformats.org/officeDocument/2006/relationships/slideLayout" Target="../slideLayouts/slideLayout2.xml"/><Relationship Id="rId6" Type="http://schemas.openxmlformats.org/officeDocument/2006/relationships/image" Target="../media/image53.png"/><Relationship Id="rId11" Type="http://schemas.openxmlformats.org/officeDocument/2006/relationships/image" Target="../media/image114.png"/><Relationship Id="rId24" Type="http://schemas.openxmlformats.org/officeDocument/2006/relationships/image" Target="../media/image126.png"/><Relationship Id="rId32" Type="http://schemas.openxmlformats.org/officeDocument/2006/relationships/image" Target="../media/image134.png"/><Relationship Id="rId37" Type="http://schemas.openxmlformats.org/officeDocument/2006/relationships/image" Target="../media/image139.png"/><Relationship Id="rId40" Type="http://schemas.openxmlformats.org/officeDocument/2006/relationships/image" Target="../media/image142.png"/><Relationship Id="rId45" Type="http://schemas.openxmlformats.org/officeDocument/2006/relationships/image" Target="../media/image147.png"/><Relationship Id="rId5" Type="http://schemas.openxmlformats.org/officeDocument/2006/relationships/image" Target="../media/image109.png"/><Relationship Id="rId15" Type="http://schemas.openxmlformats.org/officeDocument/2006/relationships/image" Target="../media/image118.png"/><Relationship Id="rId23" Type="http://schemas.openxmlformats.org/officeDocument/2006/relationships/image" Target="../media/image125.png"/><Relationship Id="rId28" Type="http://schemas.openxmlformats.org/officeDocument/2006/relationships/image" Target="../media/image130.png"/><Relationship Id="rId36" Type="http://schemas.openxmlformats.org/officeDocument/2006/relationships/image" Target="../media/image138.png"/><Relationship Id="rId10" Type="http://schemas.openxmlformats.org/officeDocument/2006/relationships/image" Target="../media/image113.png"/><Relationship Id="rId19" Type="http://schemas.openxmlformats.org/officeDocument/2006/relationships/image" Target="../media/image122.png"/><Relationship Id="rId31" Type="http://schemas.openxmlformats.org/officeDocument/2006/relationships/image" Target="../media/image133.png"/><Relationship Id="rId44" Type="http://schemas.openxmlformats.org/officeDocument/2006/relationships/image" Target="../media/image146.png"/><Relationship Id="rId4" Type="http://schemas.openxmlformats.org/officeDocument/2006/relationships/image" Target="../media/image108.png"/><Relationship Id="rId9" Type="http://schemas.openxmlformats.org/officeDocument/2006/relationships/image" Target="../media/image112.png"/><Relationship Id="rId14" Type="http://schemas.openxmlformats.org/officeDocument/2006/relationships/image" Target="../media/image117.png"/><Relationship Id="rId22" Type="http://schemas.openxmlformats.org/officeDocument/2006/relationships/image" Target="../media/image63.png"/><Relationship Id="rId27" Type="http://schemas.openxmlformats.org/officeDocument/2006/relationships/image" Target="../media/image129.png"/><Relationship Id="rId30" Type="http://schemas.openxmlformats.org/officeDocument/2006/relationships/image" Target="../media/image132.png"/><Relationship Id="rId35" Type="http://schemas.openxmlformats.org/officeDocument/2006/relationships/image" Target="../media/image137.png"/><Relationship Id="rId43" Type="http://schemas.openxmlformats.org/officeDocument/2006/relationships/image" Target="../media/image145.png"/><Relationship Id="rId48" Type="http://schemas.openxmlformats.org/officeDocument/2006/relationships/image" Target="../media/image16.jpg"/><Relationship Id="rId8" Type="http://schemas.openxmlformats.org/officeDocument/2006/relationships/image" Target="../media/image111.png"/><Relationship Id="rId3" Type="http://schemas.openxmlformats.org/officeDocument/2006/relationships/image" Target="../media/image107.png"/><Relationship Id="rId12" Type="http://schemas.openxmlformats.org/officeDocument/2006/relationships/image" Target="../media/image115.png"/><Relationship Id="rId17" Type="http://schemas.openxmlformats.org/officeDocument/2006/relationships/image" Target="../media/image120.png"/><Relationship Id="rId25" Type="http://schemas.openxmlformats.org/officeDocument/2006/relationships/image" Target="../media/image127.png"/><Relationship Id="rId33" Type="http://schemas.openxmlformats.org/officeDocument/2006/relationships/image" Target="../media/image135.png"/><Relationship Id="rId38" Type="http://schemas.openxmlformats.org/officeDocument/2006/relationships/image" Target="../media/image140.png"/><Relationship Id="rId46" Type="http://schemas.openxmlformats.org/officeDocument/2006/relationships/image" Target="../media/image148.png"/><Relationship Id="rId20" Type="http://schemas.openxmlformats.org/officeDocument/2006/relationships/image" Target="../media/image123.png"/><Relationship Id="rId41" Type="http://schemas.openxmlformats.org/officeDocument/2006/relationships/image" Target="../media/image14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flipV="1">
            <a:off x="-1562032" y="1565767"/>
            <a:ext cx="10690413" cy="7558878"/>
          </a:xfrm>
          <a:custGeom>
            <a:avLst/>
            <a:gdLst/>
            <a:ahLst/>
            <a:cxnLst/>
            <a:rect l="l" t="t" r="r" b="b"/>
            <a:pathLst>
              <a:path w="10692000" h="7560000">
                <a:moveTo>
                  <a:pt x="10692000" y="7560000"/>
                </a:moveTo>
                <a:lnTo>
                  <a:pt x="10692000" y="0"/>
                </a:lnTo>
                <a:lnTo>
                  <a:pt x="0" y="0"/>
                </a:lnTo>
                <a:lnTo>
                  <a:pt x="0" y="7560000"/>
                </a:lnTo>
                <a:lnTo>
                  <a:pt x="10692000" y="7560000"/>
                </a:lnTo>
                <a:close/>
              </a:path>
            </a:pathLst>
          </a:custGeom>
          <a:blipFill>
            <a:blip r:embed="rId2"/>
            <a:stretch>
              <a:fillRect l="-24862" t="-24756" r="-18039" b="-1511"/>
            </a:stretch>
          </a:blipFill>
        </p:spPr>
        <p:txBody>
          <a:bodyPr/>
          <a:lstStyle/>
          <a:p>
            <a:endParaRPr lang="pt-BR"/>
          </a:p>
        </p:txBody>
      </p:sp>
      <p:sp>
        <p:nvSpPr>
          <p:cNvPr id="3" name="Freeform 3"/>
          <p:cNvSpPr/>
          <p:nvPr/>
        </p:nvSpPr>
        <p:spPr>
          <a:xfrm>
            <a:off x="883524" y="942248"/>
            <a:ext cx="2269847" cy="997284"/>
          </a:xfrm>
          <a:custGeom>
            <a:avLst/>
            <a:gdLst/>
            <a:ahLst/>
            <a:cxnLst/>
            <a:rect l="l" t="t" r="r" b="b"/>
            <a:pathLst>
              <a:path w="2270184" h="997432">
                <a:moveTo>
                  <a:pt x="0" y="0"/>
                </a:moveTo>
                <a:lnTo>
                  <a:pt x="2270184" y="0"/>
                </a:lnTo>
                <a:lnTo>
                  <a:pt x="2270184" y="997432"/>
                </a:lnTo>
                <a:lnTo>
                  <a:pt x="0" y="997432"/>
                </a:lnTo>
                <a:lnTo>
                  <a:pt x="0" y="0"/>
                </a:lnTo>
                <a:close/>
              </a:path>
            </a:pathLst>
          </a:custGeom>
          <a:blipFill>
            <a:blip r:embed="rId3"/>
            <a:stretch>
              <a:fillRect l="-1689" r="-1689"/>
            </a:stretch>
          </a:blipFill>
        </p:spPr>
        <p:txBody>
          <a:bodyPr/>
          <a:lstStyle/>
          <a:p>
            <a:endParaRPr lang="pt-BR"/>
          </a:p>
        </p:txBody>
      </p:sp>
      <p:sp>
        <p:nvSpPr>
          <p:cNvPr id="4" name="Freeform 4"/>
          <p:cNvSpPr/>
          <p:nvPr/>
        </p:nvSpPr>
        <p:spPr>
          <a:xfrm>
            <a:off x="807103" y="1814279"/>
            <a:ext cx="3327468" cy="971775"/>
          </a:xfrm>
          <a:custGeom>
            <a:avLst/>
            <a:gdLst/>
            <a:ahLst/>
            <a:cxnLst/>
            <a:rect l="l" t="t" r="r" b="b"/>
            <a:pathLst>
              <a:path w="3327962" h="971919">
                <a:moveTo>
                  <a:pt x="0" y="0"/>
                </a:moveTo>
                <a:lnTo>
                  <a:pt x="3327962" y="0"/>
                </a:lnTo>
                <a:lnTo>
                  <a:pt x="3327962" y="971919"/>
                </a:lnTo>
                <a:lnTo>
                  <a:pt x="0" y="971919"/>
                </a:lnTo>
                <a:lnTo>
                  <a:pt x="0" y="0"/>
                </a:lnTo>
                <a:close/>
              </a:path>
            </a:pathLst>
          </a:custGeom>
          <a:blipFill>
            <a:blip r:embed="rId4"/>
            <a:stretch>
              <a:fillRect l="-1689" r="-1689"/>
            </a:stretch>
          </a:blipFill>
        </p:spPr>
        <p:txBody>
          <a:bodyPr/>
          <a:lstStyle/>
          <a:p>
            <a:endParaRPr lang="pt-BR"/>
          </a:p>
        </p:txBody>
      </p:sp>
      <p:sp>
        <p:nvSpPr>
          <p:cNvPr id="5" name="Freeform 5"/>
          <p:cNvSpPr/>
          <p:nvPr/>
        </p:nvSpPr>
        <p:spPr>
          <a:xfrm>
            <a:off x="2856113" y="942248"/>
            <a:ext cx="2054235" cy="1948450"/>
          </a:xfrm>
          <a:custGeom>
            <a:avLst/>
            <a:gdLst/>
            <a:ahLst/>
            <a:cxnLst/>
            <a:rect l="l" t="t" r="r" b="b"/>
            <a:pathLst>
              <a:path w="2054540" h="1948739">
                <a:moveTo>
                  <a:pt x="0" y="0"/>
                </a:moveTo>
                <a:lnTo>
                  <a:pt x="2054540" y="0"/>
                </a:lnTo>
                <a:lnTo>
                  <a:pt x="2054540" y="1948740"/>
                </a:lnTo>
                <a:lnTo>
                  <a:pt x="0" y="1948740"/>
                </a:lnTo>
                <a:lnTo>
                  <a:pt x="0" y="0"/>
                </a:lnTo>
                <a:close/>
              </a:path>
            </a:pathLst>
          </a:custGeom>
          <a:blipFill>
            <a:blip r:embed="rId5"/>
            <a:stretch>
              <a:fillRect l="-1689" r="-1689"/>
            </a:stretch>
          </a:blipFill>
        </p:spPr>
        <p:txBody>
          <a:bodyPr/>
          <a:lstStyle/>
          <a:p>
            <a:endParaRPr lang="pt-BR"/>
          </a:p>
        </p:txBody>
      </p:sp>
      <p:sp>
        <p:nvSpPr>
          <p:cNvPr id="6" name="Freeform 6"/>
          <p:cNvSpPr/>
          <p:nvPr/>
        </p:nvSpPr>
        <p:spPr>
          <a:xfrm>
            <a:off x="759624" y="1829755"/>
            <a:ext cx="478231" cy="425795"/>
          </a:xfrm>
          <a:custGeom>
            <a:avLst/>
            <a:gdLst/>
            <a:ahLst/>
            <a:cxnLst/>
            <a:rect l="l" t="t" r="r" b="b"/>
            <a:pathLst>
              <a:path w="478302" h="425858">
                <a:moveTo>
                  <a:pt x="0" y="0"/>
                </a:moveTo>
                <a:lnTo>
                  <a:pt x="478302" y="0"/>
                </a:lnTo>
                <a:lnTo>
                  <a:pt x="478302" y="425858"/>
                </a:lnTo>
                <a:lnTo>
                  <a:pt x="0" y="425858"/>
                </a:lnTo>
                <a:lnTo>
                  <a:pt x="0" y="0"/>
                </a:lnTo>
                <a:close/>
              </a:path>
            </a:pathLst>
          </a:custGeom>
          <a:blipFill>
            <a:blip r:embed="rId6"/>
            <a:stretch>
              <a:fillRect l="-1689" r="-1689"/>
            </a:stretch>
          </a:blipFill>
        </p:spPr>
        <p:txBody>
          <a:bodyPr/>
          <a:lstStyle/>
          <a:p>
            <a:endParaRPr lang="pt-BR"/>
          </a:p>
        </p:txBody>
      </p:sp>
      <p:sp>
        <p:nvSpPr>
          <p:cNvPr id="7" name="Freeform 7"/>
          <p:cNvSpPr/>
          <p:nvPr/>
        </p:nvSpPr>
        <p:spPr>
          <a:xfrm>
            <a:off x="927693" y="1949971"/>
            <a:ext cx="142093" cy="145976"/>
          </a:xfrm>
          <a:custGeom>
            <a:avLst/>
            <a:gdLst/>
            <a:ahLst/>
            <a:cxnLst/>
            <a:rect l="l" t="t" r="r" b="b"/>
            <a:pathLst>
              <a:path w="142114" h="145998">
                <a:moveTo>
                  <a:pt x="0" y="0"/>
                </a:moveTo>
                <a:lnTo>
                  <a:pt x="142114" y="0"/>
                </a:lnTo>
                <a:lnTo>
                  <a:pt x="142114" y="145998"/>
                </a:lnTo>
                <a:lnTo>
                  <a:pt x="0" y="145998"/>
                </a:lnTo>
                <a:lnTo>
                  <a:pt x="0" y="0"/>
                </a:lnTo>
                <a:close/>
              </a:path>
            </a:pathLst>
          </a:custGeom>
          <a:blipFill>
            <a:blip r:embed="rId7">
              <a:alphaModFix amt="69000"/>
            </a:blip>
            <a:stretch>
              <a:fillRect l="-1689" r="-1689"/>
            </a:stretch>
          </a:blipFill>
        </p:spPr>
        <p:txBody>
          <a:bodyPr/>
          <a:lstStyle/>
          <a:p>
            <a:endParaRPr lang="pt-BR"/>
          </a:p>
        </p:txBody>
      </p:sp>
      <p:sp>
        <p:nvSpPr>
          <p:cNvPr id="8" name="Freeform 8"/>
          <p:cNvSpPr/>
          <p:nvPr/>
        </p:nvSpPr>
        <p:spPr>
          <a:xfrm>
            <a:off x="963217" y="1986465"/>
            <a:ext cx="71046" cy="72988"/>
          </a:xfrm>
          <a:custGeom>
            <a:avLst/>
            <a:gdLst/>
            <a:ahLst/>
            <a:cxnLst/>
            <a:rect l="l" t="t" r="r" b="b"/>
            <a:pathLst>
              <a:path w="71057" h="72999">
                <a:moveTo>
                  <a:pt x="0" y="0"/>
                </a:moveTo>
                <a:lnTo>
                  <a:pt x="71057" y="0"/>
                </a:lnTo>
                <a:lnTo>
                  <a:pt x="71057" y="72999"/>
                </a:lnTo>
                <a:lnTo>
                  <a:pt x="0" y="72999"/>
                </a:lnTo>
                <a:lnTo>
                  <a:pt x="0" y="0"/>
                </a:lnTo>
                <a:close/>
              </a:path>
            </a:pathLst>
          </a:custGeom>
          <a:blipFill>
            <a:blip r:embed="rId8">
              <a:alphaModFix amt="69000"/>
            </a:blip>
            <a:stretch>
              <a:fillRect l="-1689" r="-1689"/>
            </a:stretch>
          </a:blipFill>
        </p:spPr>
        <p:txBody>
          <a:bodyPr/>
          <a:lstStyle/>
          <a:p>
            <a:endParaRPr lang="pt-BR"/>
          </a:p>
        </p:txBody>
      </p:sp>
      <p:sp>
        <p:nvSpPr>
          <p:cNvPr id="9" name="Freeform 9"/>
          <p:cNvSpPr/>
          <p:nvPr/>
        </p:nvSpPr>
        <p:spPr>
          <a:xfrm>
            <a:off x="1524367" y="2105614"/>
            <a:ext cx="385230" cy="342990"/>
          </a:xfrm>
          <a:custGeom>
            <a:avLst/>
            <a:gdLst/>
            <a:ahLst/>
            <a:cxnLst/>
            <a:rect l="l" t="t" r="r" b="b"/>
            <a:pathLst>
              <a:path w="385287" h="343041">
                <a:moveTo>
                  <a:pt x="0" y="0"/>
                </a:moveTo>
                <a:lnTo>
                  <a:pt x="385287" y="0"/>
                </a:lnTo>
                <a:lnTo>
                  <a:pt x="385287" y="343041"/>
                </a:lnTo>
                <a:lnTo>
                  <a:pt x="0" y="343041"/>
                </a:lnTo>
                <a:lnTo>
                  <a:pt x="0" y="0"/>
                </a:lnTo>
                <a:close/>
              </a:path>
            </a:pathLst>
          </a:custGeom>
          <a:blipFill>
            <a:blip r:embed="rId6"/>
            <a:stretch>
              <a:fillRect l="-1689" r="-1689"/>
            </a:stretch>
          </a:blipFill>
        </p:spPr>
        <p:txBody>
          <a:bodyPr/>
          <a:lstStyle/>
          <a:p>
            <a:endParaRPr lang="pt-BR"/>
          </a:p>
        </p:txBody>
      </p:sp>
      <p:sp>
        <p:nvSpPr>
          <p:cNvPr id="10" name="Freeform 10"/>
          <p:cNvSpPr/>
          <p:nvPr/>
        </p:nvSpPr>
        <p:spPr>
          <a:xfrm>
            <a:off x="1659752" y="2202450"/>
            <a:ext cx="114460" cy="117589"/>
          </a:xfrm>
          <a:custGeom>
            <a:avLst/>
            <a:gdLst/>
            <a:ahLst/>
            <a:cxnLst/>
            <a:rect l="l" t="t" r="r" b="b"/>
            <a:pathLst>
              <a:path w="114477" h="117606">
                <a:moveTo>
                  <a:pt x="0" y="0"/>
                </a:moveTo>
                <a:lnTo>
                  <a:pt x="114477" y="0"/>
                </a:lnTo>
                <a:lnTo>
                  <a:pt x="114477" y="117606"/>
                </a:lnTo>
                <a:lnTo>
                  <a:pt x="0" y="117606"/>
                </a:lnTo>
                <a:lnTo>
                  <a:pt x="0" y="0"/>
                </a:lnTo>
                <a:close/>
              </a:path>
            </a:pathLst>
          </a:custGeom>
          <a:blipFill>
            <a:blip r:embed="rId7">
              <a:alphaModFix amt="69000"/>
            </a:blip>
            <a:stretch>
              <a:fillRect l="-1689" r="-1689"/>
            </a:stretch>
          </a:blipFill>
        </p:spPr>
        <p:txBody>
          <a:bodyPr/>
          <a:lstStyle/>
          <a:p>
            <a:endParaRPr lang="pt-BR"/>
          </a:p>
        </p:txBody>
      </p:sp>
      <p:sp>
        <p:nvSpPr>
          <p:cNvPr id="11" name="Freeform 11"/>
          <p:cNvSpPr/>
          <p:nvPr/>
        </p:nvSpPr>
        <p:spPr>
          <a:xfrm>
            <a:off x="1688366" y="2231848"/>
            <a:ext cx="57231" cy="58794"/>
          </a:xfrm>
          <a:custGeom>
            <a:avLst/>
            <a:gdLst/>
            <a:ahLst/>
            <a:cxnLst/>
            <a:rect l="l" t="t" r="r" b="b"/>
            <a:pathLst>
              <a:path w="57239" h="58803">
                <a:moveTo>
                  <a:pt x="0" y="0"/>
                </a:moveTo>
                <a:lnTo>
                  <a:pt x="57239" y="0"/>
                </a:lnTo>
                <a:lnTo>
                  <a:pt x="57239" y="58803"/>
                </a:lnTo>
                <a:lnTo>
                  <a:pt x="0" y="58803"/>
                </a:lnTo>
                <a:lnTo>
                  <a:pt x="0" y="0"/>
                </a:lnTo>
                <a:close/>
              </a:path>
            </a:pathLst>
          </a:custGeom>
          <a:blipFill>
            <a:blip r:embed="rId8">
              <a:alphaModFix amt="69000"/>
            </a:blip>
            <a:stretch>
              <a:fillRect l="-1689" r="-1689"/>
            </a:stretch>
          </a:blipFill>
        </p:spPr>
        <p:txBody>
          <a:bodyPr/>
          <a:lstStyle/>
          <a:p>
            <a:endParaRPr lang="pt-BR"/>
          </a:p>
        </p:txBody>
      </p:sp>
      <p:sp>
        <p:nvSpPr>
          <p:cNvPr id="12" name="Freeform 12"/>
          <p:cNvSpPr/>
          <p:nvPr/>
        </p:nvSpPr>
        <p:spPr>
          <a:xfrm>
            <a:off x="1524366" y="1814053"/>
            <a:ext cx="478231" cy="425795"/>
          </a:xfrm>
          <a:custGeom>
            <a:avLst/>
            <a:gdLst/>
            <a:ahLst/>
            <a:cxnLst/>
            <a:rect l="l" t="t" r="r" b="b"/>
            <a:pathLst>
              <a:path w="478302" h="425858">
                <a:moveTo>
                  <a:pt x="0" y="0"/>
                </a:moveTo>
                <a:lnTo>
                  <a:pt x="478302" y="0"/>
                </a:lnTo>
                <a:lnTo>
                  <a:pt x="478302" y="425858"/>
                </a:lnTo>
                <a:lnTo>
                  <a:pt x="0" y="425858"/>
                </a:lnTo>
                <a:lnTo>
                  <a:pt x="0" y="0"/>
                </a:lnTo>
                <a:close/>
              </a:path>
            </a:pathLst>
          </a:custGeom>
          <a:blipFill>
            <a:blip r:embed="rId6"/>
            <a:stretch>
              <a:fillRect l="-1689" r="-1689"/>
            </a:stretch>
          </a:blipFill>
        </p:spPr>
        <p:txBody>
          <a:bodyPr/>
          <a:lstStyle/>
          <a:p>
            <a:endParaRPr lang="pt-BR"/>
          </a:p>
        </p:txBody>
      </p:sp>
      <p:sp>
        <p:nvSpPr>
          <p:cNvPr id="13" name="Freeform 13"/>
          <p:cNvSpPr/>
          <p:nvPr/>
        </p:nvSpPr>
        <p:spPr>
          <a:xfrm>
            <a:off x="1692435" y="1934269"/>
            <a:ext cx="142093" cy="145976"/>
          </a:xfrm>
          <a:custGeom>
            <a:avLst/>
            <a:gdLst/>
            <a:ahLst/>
            <a:cxnLst/>
            <a:rect l="l" t="t" r="r" b="b"/>
            <a:pathLst>
              <a:path w="142114" h="145998">
                <a:moveTo>
                  <a:pt x="0" y="0"/>
                </a:moveTo>
                <a:lnTo>
                  <a:pt x="142114" y="0"/>
                </a:lnTo>
                <a:lnTo>
                  <a:pt x="142114" y="145998"/>
                </a:lnTo>
                <a:lnTo>
                  <a:pt x="0" y="145998"/>
                </a:lnTo>
                <a:lnTo>
                  <a:pt x="0" y="0"/>
                </a:lnTo>
                <a:close/>
              </a:path>
            </a:pathLst>
          </a:custGeom>
          <a:blipFill>
            <a:blip r:embed="rId7">
              <a:alphaModFix amt="69000"/>
            </a:blip>
            <a:stretch>
              <a:fillRect l="-1689" r="-1689"/>
            </a:stretch>
          </a:blipFill>
        </p:spPr>
        <p:txBody>
          <a:bodyPr/>
          <a:lstStyle/>
          <a:p>
            <a:endParaRPr lang="pt-BR"/>
          </a:p>
        </p:txBody>
      </p:sp>
      <p:sp>
        <p:nvSpPr>
          <p:cNvPr id="14" name="Freeform 14"/>
          <p:cNvSpPr/>
          <p:nvPr/>
        </p:nvSpPr>
        <p:spPr>
          <a:xfrm>
            <a:off x="1727960" y="1970764"/>
            <a:ext cx="71046" cy="72988"/>
          </a:xfrm>
          <a:custGeom>
            <a:avLst/>
            <a:gdLst/>
            <a:ahLst/>
            <a:cxnLst/>
            <a:rect l="l" t="t" r="r" b="b"/>
            <a:pathLst>
              <a:path w="71057" h="72999">
                <a:moveTo>
                  <a:pt x="0" y="0"/>
                </a:moveTo>
                <a:lnTo>
                  <a:pt x="71057" y="0"/>
                </a:lnTo>
                <a:lnTo>
                  <a:pt x="71057" y="72999"/>
                </a:lnTo>
                <a:lnTo>
                  <a:pt x="0" y="72999"/>
                </a:lnTo>
                <a:lnTo>
                  <a:pt x="0" y="0"/>
                </a:lnTo>
                <a:close/>
              </a:path>
            </a:pathLst>
          </a:custGeom>
          <a:blipFill>
            <a:blip r:embed="rId8">
              <a:alphaModFix amt="69000"/>
            </a:blip>
            <a:stretch>
              <a:fillRect l="-1689" r="-1689"/>
            </a:stretch>
          </a:blipFill>
        </p:spPr>
        <p:txBody>
          <a:bodyPr/>
          <a:lstStyle/>
          <a:p>
            <a:endParaRPr lang="pt-BR"/>
          </a:p>
        </p:txBody>
      </p:sp>
      <p:sp>
        <p:nvSpPr>
          <p:cNvPr id="15" name="Freeform 15"/>
          <p:cNvSpPr/>
          <p:nvPr/>
        </p:nvSpPr>
        <p:spPr>
          <a:xfrm>
            <a:off x="2429205" y="2105613"/>
            <a:ext cx="478231" cy="425795"/>
          </a:xfrm>
          <a:custGeom>
            <a:avLst/>
            <a:gdLst/>
            <a:ahLst/>
            <a:cxnLst/>
            <a:rect l="l" t="t" r="r" b="b"/>
            <a:pathLst>
              <a:path w="478302" h="425858">
                <a:moveTo>
                  <a:pt x="0" y="0"/>
                </a:moveTo>
                <a:lnTo>
                  <a:pt x="478302" y="0"/>
                </a:lnTo>
                <a:lnTo>
                  <a:pt x="478302" y="425858"/>
                </a:lnTo>
                <a:lnTo>
                  <a:pt x="0" y="425858"/>
                </a:lnTo>
                <a:lnTo>
                  <a:pt x="0" y="0"/>
                </a:lnTo>
                <a:close/>
              </a:path>
            </a:pathLst>
          </a:custGeom>
          <a:blipFill>
            <a:blip r:embed="rId6"/>
            <a:stretch>
              <a:fillRect l="-1689" r="-1689"/>
            </a:stretch>
          </a:blipFill>
        </p:spPr>
        <p:txBody>
          <a:bodyPr/>
          <a:lstStyle/>
          <a:p>
            <a:endParaRPr lang="pt-BR"/>
          </a:p>
        </p:txBody>
      </p:sp>
      <p:sp>
        <p:nvSpPr>
          <p:cNvPr id="16" name="Freeform 16"/>
          <p:cNvSpPr/>
          <p:nvPr/>
        </p:nvSpPr>
        <p:spPr>
          <a:xfrm>
            <a:off x="2597274" y="2225828"/>
            <a:ext cx="142093" cy="145976"/>
          </a:xfrm>
          <a:custGeom>
            <a:avLst/>
            <a:gdLst/>
            <a:ahLst/>
            <a:cxnLst/>
            <a:rect l="l" t="t" r="r" b="b"/>
            <a:pathLst>
              <a:path w="142114" h="145998">
                <a:moveTo>
                  <a:pt x="0" y="0"/>
                </a:moveTo>
                <a:lnTo>
                  <a:pt x="142114" y="0"/>
                </a:lnTo>
                <a:lnTo>
                  <a:pt x="142114" y="145998"/>
                </a:lnTo>
                <a:lnTo>
                  <a:pt x="0" y="145998"/>
                </a:lnTo>
                <a:lnTo>
                  <a:pt x="0" y="0"/>
                </a:lnTo>
                <a:close/>
              </a:path>
            </a:pathLst>
          </a:custGeom>
          <a:blipFill>
            <a:blip r:embed="rId7">
              <a:alphaModFix amt="69000"/>
            </a:blip>
            <a:stretch>
              <a:fillRect l="-1689" r="-1689"/>
            </a:stretch>
          </a:blipFill>
        </p:spPr>
        <p:txBody>
          <a:bodyPr/>
          <a:lstStyle/>
          <a:p>
            <a:endParaRPr lang="pt-BR"/>
          </a:p>
        </p:txBody>
      </p:sp>
      <p:sp>
        <p:nvSpPr>
          <p:cNvPr id="17" name="Freeform 17"/>
          <p:cNvSpPr/>
          <p:nvPr/>
        </p:nvSpPr>
        <p:spPr>
          <a:xfrm>
            <a:off x="2632798" y="2262323"/>
            <a:ext cx="71046" cy="72988"/>
          </a:xfrm>
          <a:custGeom>
            <a:avLst/>
            <a:gdLst/>
            <a:ahLst/>
            <a:cxnLst/>
            <a:rect l="l" t="t" r="r" b="b"/>
            <a:pathLst>
              <a:path w="71057" h="72999">
                <a:moveTo>
                  <a:pt x="0" y="0"/>
                </a:moveTo>
                <a:lnTo>
                  <a:pt x="71057" y="0"/>
                </a:lnTo>
                <a:lnTo>
                  <a:pt x="71057" y="72999"/>
                </a:lnTo>
                <a:lnTo>
                  <a:pt x="0" y="72999"/>
                </a:lnTo>
                <a:lnTo>
                  <a:pt x="0" y="0"/>
                </a:lnTo>
                <a:close/>
              </a:path>
            </a:pathLst>
          </a:custGeom>
          <a:blipFill>
            <a:blip r:embed="rId8">
              <a:alphaModFix amt="69000"/>
            </a:blip>
            <a:stretch>
              <a:fillRect l="-1689" r="-1689"/>
            </a:stretch>
          </a:blipFill>
        </p:spPr>
        <p:txBody>
          <a:bodyPr/>
          <a:lstStyle/>
          <a:p>
            <a:endParaRPr lang="pt-BR"/>
          </a:p>
        </p:txBody>
      </p:sp>
      <p:sp>
        <p:nvSpPr>
          <p:cNvPr id="18" name="Freeform 18"/>
          <p:cNvSpPr/>
          <p:nvPr/>
        </p:nvSpPr>
        <p:spPr>
          <a:xfrm>
            <a:off x="3743744" y="2250316"/>
            <a:ext cx="478231" cy="425795"/>
          </a:xfrm>
          <a:custGeom>
            <a:avLst/>
            <a:gdLst/>
            <a:ahLst/>
            <a:cxnLst/>
            <a:rect l="l" t="t" r="r" b="b"/>
            <a:pathLst>
              <a:path w="478302" h="425858">
                <a:moveTo>
                  <a:pt x="0" y="0"/>
                </a:moveTo>
                <a:lnTo>
                  <a:pt x="478302" y="0"/>
                </a:lnTo>
                <a:lnTo>
                  <a:pt x="478302" y="425858"/>
                </a:lnTo>
                <a:lnTo>
                  <a:pt x="0" y="425858"/>
                </a:lnTo>
                <a:lnTo>
                  <a:pt x="0" y="0"/>
                </a:lnTo>
                <a:close/>
              </a:path>
            </a:pathLst>
          </a:custGeom>
          <a:blipFill>
            <a:blip r:embed="rId6"/>
            <a:stretch>
              <a:fillRect l="-1689" r="-1689"/>
            </a:stretch>
          </a:blipFill>
        </p:spPr>
        <p:txBody>
          <a:bodyPr/>
          <a:lstStyle/>
          <a:p>
            <a:endParaRPr lang="pt-BR"/>
          </a:p>
        </p:txBody>
      </p:sp>
      <p:sp>
        <p:nvSpPr>
          <p:cNvPr id="19" name="Freeform 19"/>
          <p:cNvSpPr/>
          <p:nvPr/>
        </p:nvSpPr>
        <p:spPr>
          <a:xfrm>
            <a:off x="3911813" y="2370532"/>
            <a:ext cx="142093" cy="145976"/>
          </a:xfrm>
          <a:custGeom>
            <a:avLst/>
            <a:gdLst/>
            <a:ahLst/>
            <a:cxnLst/>
            <a:rect l="l" t="t" r="r" b="b"/>
            <a:pathLst>
              <a:path w="142114" h="145998">
                <a:moveTo>
                  <a:pt x="0" y="0"/>
                </a:moveTo>
                <a:lnTo>
                  <a:pt x="142114" y="0"/>
                </a:lnTo>
                <a:lnTo>
                  <a:pt x="142114" y="145998"/>
                </a:lnTo>
                <a:lnTo>
                  <a:pt x="0" y="145998"/>
                </a:lnTo>
                <a:lnTo>
                  <a:pt x="0" y="0"/>
                </a:lnTo>
                <a:close/>
              </a:path>
            </a:pathLst>
          </a:custGeom>
          <a:blipFill>
            <a:blip r:embed="rId7">
              <a:alphaModFix amt="69000"/>
            </a:blip>
            <a:stretch>
              <a:fillRect l="-1689" r="-1689"/>
            </a:stretch>
          </a:blipFill>
        </p:spPr>
        <p:txBody>
          <a:bodyPr/>
          <a:lstStyle/>
          <a:p>
            <a:endParaRPr lang="pt-BR"/>
          </a:p>
        </p:txBody>
      </p:sp>
      <p:sp>
        <p:nvSpPr>
          <p:cNvPr id="20" name="Freeform 20"/>
          <p:cNvSpPr/>
          <p:nvPr/>
        </p:nvSpPr>
        <p:spPr>
          <a:xfrm>
            <a:off x="3947336" y="2407026"/>
            <a:ext cx="71046" cy="72988"/>
          </a:xfrm>
          <a:custGeom>
            <a:avLst/>
            <a:gdLst/>
            <a:ahLst/>
            <a:cxnLst/>
            <a:rect l="l" t="t" r="r" b="b"/>
            <a:pathLst>
              <a:path w="71057" h="72999">
                <a:moveTo>
                  <a:pt x="0" y="0"/>
                </a:moveTo>
                <a:lnTo>
                  <a:pt x="71058" y="0"/>
                </a:lnTo>
                <a:lnTo>
                  <a:pt x="71058" y="72999"/>
                </a:lnTo>
                <a:lnTo>
                  <a:pt x="0" y="72999"/>
                </a:lnTo>
                <a:lnTo>
                  <a:pt x="0" y="0"/>
                </a:lnTo>
                <a:close/>
              </a:path>
            </a:pathLst>
          </a:custGeom>
          <a:blipFill>
            <a:blip r:embed="rId8">
              <a:alphaModFix amt="69000"/>
            </a:blip>
            <a:stretch>
              <a:fillRect l="-1689" r="-1689"/>
            </a:stretch>
          </a:blipFill>
        </p:spPr>
        <p:txBody>
          <a:bodyPr/>
          <a:lstStyle/>
          <a:p>
            <a:endParaRPr lang="pt-BR"/>
          </a:p>
        </p:txBody>
      </p:sp>
      <p:sp>
        <p:nvSpPr>
          <p:cNvPr id="21" name="Freeform 21"/>
          <p:cNvSpPr/>
          <p:nvPr/>
        </p:nvSpPr>
        <p:spPr>
          <a:xfrm>
            <a:off x="2413386" y="1957864"/>
            <a:ext cx="190460" cy="169577"/>
          </a:xfrm>
          <a:custGeom>
            <a:avLst/>
            <a:gdLst/>
            <a:ahLst/>
            <a:cxnLst/>
            <a:rect l="l" t="t" r="r" b="b"/>
            <a:pathLst>
              <a:path w="190488" h="169602">
                <a:moveTo>
                  <a:pt x="0" y="0"/>
                </a:moveTo>
                <a:lnTo>
                  <a:pt x="190487" y="0"/>
                </a:lnTo>
                <a:lnTo>
                  <a:pt x="190487" y="169602"/>
                </a:lnTo>
                <a:lnTo>
                  <a:pt x="0" y="169602"/>
                </a:lnTo>
                <a:lnTo>
                  <a:pt x="0" y="0"/>
                </a:lnTo>
                <a:close/>
              </a:path>
            </a:pathLst>
          </a:custGeom>
          <a:blipFill>
            <a:blip r:embed="rId6"/>
            <a:stretch>
              <a:fillRect l="-1689" r="-1689"/>
            </a:stretch>
          </a:blipFill>
        </p:spPr>
        <p:txBody>
          <a:bodyPr/>
          <a:lstStyle/>
          <a:p>
            <a:endParaRPr lang="pt-BR"/>
          </a:p>
        </p:txBody>
      </p:sp>
      <p:sp>
        <p:nvSpPr>
          <p:cNvPr id="22" name="Freeform 22"/>
          <p:cNvSpPr/>
          <p:nvPr/>
        </p:nvSpPr>
        <p:spPr>
          <a:xfrm>
            <a:off x="2480320" y="2005742"/>
            <a:ext cx="56590" cy="58136"/>
          </a:xfrm>
          <a:custGeom>
            <a:avLst/>
            <a:gdLst/>
            <a:ahLst/>
            <a:cxnLst/>
            <a:rect l="l" t="t" r="r" b="b"/>
            <a:pathLst>
              <a:path w="56598" h="58145">
                <a:moveTo>
                  <a:pt x="0" y="0"/>
                </a:moveTo>
                <a:lnTo>
                  <a:pt x="56599" y="0"/>
                </a:lnTo>
                <a:lnTo>
                  <a:pt x="56599" y="58145"/>
                </a:lnTo>
                <a:lnTo>
                  <a:pt x="0" y="58145"/>
                </a:lnTo>
                <a:lnTo>
                  <a:pt x="0" y="0"/>
                </a:lnTo>
                <a:close/>
              </a:path>
            </a:pathLst>
          </a:custGeom>
          <a:blipFill>
            <a:blip r:embed="rId7">
              <a:alphaModFix amt="69000"/>
            </a:blip>
            <a:stretch>
              <a:fillRect l="-1689" r="-1689"/>
            </a:stretch>
          </a:blipFill>
        </p:spPr>
        <p:txBody>
          <a:bodyPr/>
          <a:lstStyle/>
          <a:p>
            <a:endParaRPr lang="pt-BR"/>
          </a:p>
        </p:txBody>
      </p:sp>
      <p:sp>
        <p:nvSpPr>
          <p:cNvPr id="23" name="Freeform 23"/>
          <p:cNvSpPr/>
          <p:nvPr/>
        </p:nvSpPr>
        <p:spPr>
          <a:xfrm>
            <a:off x="2494468" y="2016299"/>
            <a:ext cx="28295" cy="33046"/>
          </a:xfrm>
          <a:custGeom>
            <a:avLst/>
            <a:gdLst/>
            <a:ahLst/>
            <a:cxnLst/>
            <a:rect l="l" t="t" r="r" b="b"/>
            <a:pathLst>
              <a:path w="28299" h="33051">
                <a:moveTo>
                  <a:pt x="0" y="0"/>
                </a:moveTo>
                <a:lnTo>
                  <a:pt x="28299" y="0"/>
                </a:lnTo>
                <a:lnTo>
                  <a:pt x="28299" y="33050"/>
                </a:lnTo>
                <a:lnTo>
                  <a:pt x="0" y="33050"/>
                </a:lnTo>
                <a:lnTo>
                  <a:pt x="0" y="0"/>
                </a:lnTo>
                <a:close/>
              </a:path>
            </a:pathLst>
          </a:custGeom>
          <a:blipFill>
            <a:blip r:embed="rId8">
              <a:alphaModFix amt="69000"/>
            </a:blip>
            <a:stretch>
              <a:fillRect l="-8762" r="-8762"/>
            </a:stretch>
          </a:blipFill>
        </p:spPr>
        <p:txBody>
          <a:bodyPr/>
          <a:lstStyle/>
          <a:p>
            <a:endParaRPr lang="pt-BR"/>
          </a:p>
        </p:txBody>
      </p:sp>
      <p:sp>
        <p:nvSpPr>
          <p:cNvPr id="24" name="Freeform 24"/>
          <p:cNvSpPr/>
          <p:nvPr/>
        </p:nvSpPr>
        <p:spPr>
          <a:xfrm>
            <a:off x="883524" y="3071647"/>
            <a:ext cx="5404764" cy="2371340"/>
          </a:xfrm>
          <a:custGeom>
            <a:avLst/>
            <a:gdLst/>
            <a:ahLst/>
            <a:cxnLst/>
            <a:rect l="l" t="t" r="r" b="b"/>
            <a:pathLst>
              <a:path w="5405566" h="2371692">
                <a:moveTo>
                  <a:pt x="0" y="0"/>
                </a:moveTo>
                <a:lnTo>
                  <a:pt x="5405566" y="0"/>
                </a:lnTo>
                <a:lnTo>
                  <a:pt x="5405566" y="2371692"/>
                </a:lnTo>
                <a:lnTo>
                  <a:pt x="0" y="2371692"/>
                </a:lnTo>
                <a:lnTo>
                  <a:pt x="0" y="0"/>
                </a:lnTo>
                <a:close/>
              </a:path>
            </a:pathLst>
          </a:custGeom>
          <a:blipFill>
            <a:blip r:embed="rId9"/>
            <a:stretch>
              <a:fillRect/>
            </a:stretch>
          </a:blipFill>
        </p:spPr>
        <p:txBody>
          <a:bodyPr/>
          <a:lstStyle/>
          <a:p>
            <a:endParaRPr lang="pt-BR"/>
          </a:p>
        </p:txBody>
      </p:sp>
      <p:sp>
        <p:nvSpPr>
          <p:cNvPr id="25" name="TextBox 25"/>
          <p:cNvSpPr txBox="1"/>
          <p:nvPr/>
        </p:nvSpPr>
        <p:spPr>
          <a:xfrm>
            <a:off x="883812" y="9242606"/>
            <a:ext cx="4026536" cy="618031"/>
          </a:xfrm>
          <a:prstGeom prst="rect">
            <a:avLst/>
          </a:prstGeom>
        </p:spPr>
        <p:txBody>
          <a:bodyPr lIns="0" tIns="0" rIns="0" bIns="0" rtlCol="0" anchor="t">
            <a:spAutoFit/>
          </a:bodyPr>
          <a:lstStyle/>
          <a:p>
            <a:pPr>
              <a:lnSpc>
                <a:spcPts val="2531"/>
              </a:lnSpc>
            </a:pPr>
            <a:r>
              <a:rPr lang="en-US" sz="1665" spc="18">
                <a:solidFill>
                  <a:srgbClr val="FFFFFF"/>
                </a:solidFill>
                <a:latin typeface="Canva Sans"/>
                <a:ea typeface="Canva Sans"/>
                <a:cs typeface="Canva Sans"/>
                <a:sym typeface="Canva Sans"/>
              </a:rPr>
              <a:t>CURITIBA - PARANÁ </a:t>
            </a:r>
          </a:p>
          <a:p>
            <a:pPr>
              <a:lnSpc>
                <a:spcPts val="2531"/>
              </a:lnSpc>
            </a:pPr>
            <a:r>
              <a:rPr lang="en-US" sz="1665" spc="18">
                <a:solidFill>
                  <a:srgbClr val="FFFFFF"/>
                </a:solidFill>
                <a:latin typeface="Canva Sans"/>
                <a:ea typeface="Canva Sans"/>
                <a:cs typeface="Canva Sans"/>
                <a:sym typeface="Canva Sans"/>
              </a:rPr>
              <a:t>03 A 05 DE DEZEMBRO DE 2025</a:t>
            </a:r>
          </a:p>
        </p:txBody>
      </p:sp>
      <p:sp>
        <p:nvSpPr>
          <p:cNvPr id="26" name="TextBox 26"/>
          <p:cNvSpPr txBox="1"/>
          <p:nvPr/>
        </p:nvSpPr>
        <p:spPr>
          <a:xfrm>
            <a:off x="963217" y="6878617"/>
            <a:ext cx="5761072" cy="977352"/>
          </a:xfrm>
          <a:prstGeom prst="rect">
            <a:avLst/>
          </a:prstGeom>
        </p:spPr>
        <p:txBody>
          <a:bodyPr lIns="0" tIns="0" rIns="0" bIns="0" rtlCol="0" anchor="t">
            <a:spAutoFit/>
          </a:bodyPr>
          <a:lstStyle/>
          <a:p>
            <a:pPr>
              <a:lnSpc>
                <a:spcPts val="3761"/>
              </a:lnSpc>
            </a:pPr>
            <a:r>
              <a:rPr lang="en-US" sz="3799" b="1">
                <a:solidFill>
                  <a:srgbClr val="FFFFFF"/>
                </a:solidFill>
                <a:latin typeface="Canva Sans Bold"/>
                <a:ea typeface="Canva Sans Bold"/>
                <a:cs typeface="Canva Sans Bold"/>
                <a:sym typeface="Canva Sans Bold"/>
              </a:rPr>
              <a:t>Caderno de resumos e programa</a:t>
            </a:r>
          </a:p>
        </p:txBody>
      </p:sp>
      <p:sp>
        <p:nvSpPr>
          <p:cNvPr id="27" name="TextBox 27"/>
          <p:cNvSpPr txBox="1"/>
          <p:nvPr/>
        </p:nvSpPr>
        <p:spPr>
          <a:xfrm>
            <a:off x="963217" y="5576317"/>
            <a:ext cx="5416833" cy="742529"/>
          </a:xfrm>
          <a:prstGeom prst="rect">
            <a:avLst/>
          </a:prstGeom>
        </p:spPr>
        <p:txBody>
          <a:bodyPr lIns="0" tIns="0" rIns="0" bIns="0" rtlCol="0" anchor="t">
            <a:spAutoFit/>
          </a:bodyPr>
          <a:lstStyle/>
          <a:p>
            <a:pPr>
              <a:lnSpc>
                <a:spcPts val="2750"/>
              </a:lnSpc>
            </a:pPr>
            <a:r>
              <a:rPr lang="en-US" sz="2200">
                <a:solidFill>
                  <a:srgbClr val="FFFFFF"/>
                </a:solidFill>
                <a:latin typeface="Agrandir Narrow"/>
                <a:ea typeface="Agrandir Narrow"/>
                <a:cs typeface="Agrandir Narrow"/>
                <a:sym typeface="Agrandir Narrow"/>
              </a:rPr>
              <a:t>Departamento de Linguística da FFLCH - USP</a:t>
            </a:r>
          </a:p>
          <a:p>
            <a:pPr>
              <a:lnSpc>
                <a:spcPts val="3207"/>
              </a:lnSpc>
            </a:pPr>
            <a:endParaRPr lang="en-US" sz="2200">
              <a:solidFill>
                <a:srgbClr val="FFFFFF"/>
              </a:solidFill>
              <a:latin typeface="Agrandir Narrow"/>
              <a:ea typeface="Agrandir Narrow"/>
              <a:cs typeface="Agrandir Narrow"/>
              <a:sym typeface="Agrandir Narrow"/>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685529" y="1891992"/>
            <a:ext cx="6087714" cy="399080"/>
            <a:chOff x="686104" y="1893061"/>
            <a:chExt cx="6092825" cy="399415"/>
          </a:xfrm>
        </p:grpSpPr>
        <p:pic>
          <p:nvPicPr>
            <p:cNvPr id="3" name="object 3"/>
            <p:cNvPicPr/>
            <p:nvPr/>
          </p:nvPicPr>
          <p:blipFill>
            <a:blip r:embed="rId2" cstate="print"/>
            <a:stretch>
              <a:fillRect/>
            </a:stretch>
          </p:blipFill>
          <p:spPr>
            <a:xfrm>
              <a:off x="686104" y="1893061"/>
              <a:ext cx="3069844" cy="204216"/>
            </a:xfrm>
            <a:prstGeom prst="rect">
              <a:avLst/>
            </a:prstGeom>
          </p:spPr>
        </p:pic>
        <p:pic>
          <p:nvPicPr>
            <p:cNvPr id="4" name="object 4"/>
            <p:cNvPicPr/>
            <p:nvPr/>
          </p:nvPicPr>
          <p:blipFill>
            <a:blip r:embed="rId3" cstate="print"/>
            <a:stretch>
              <a:fillRect/>
            </a:stretch>
          </p:blipFill>
          <p:spPr>
            <a:xfrm>
              <a:off x="3707256" y="1893061"/>
              <a:ext cx="3071495" cy="204216"/>
            </a:xfrm>
            <a:prstGeom prst="rect">
              <a:avLst/>
            </a:prstGeom>
          </p:spPr>
        </p:pic>
        <p:pic>
          <p:nvPicPr>
            <p:cNvPr id="5" name="object 5"/>
            <p:cNvPicPr/>
            <p:nvPr/>
          </p:nvPicPr>
          <p:blipFill>
            <a:blip r:embed="rId4" cstate="print"/>
            <a:stretch>
              <a:fillRect/>
            </a:stretch>
          </p:blipFill>
          <p:spPr>
            <a:xfrm>
              <a:off x="686104" y="2095753"/>
              <a:ext cx="1267993" cy="196596"/>
            </a:xfrm>
            <a:prstGeom prst="rect">
              <a:avLst/>
            </a:prstGeom>
          </p:spPr>
        </p:pic>
      </p:grpSp>
      <p:grpSp>
        <p:nvGrpSpPr>
          <p:cNvPr id="6" name="object 6"/>
          <p:cNvGrpSpPr/>
          <p:nvPr/>
        </p:nvGrpSpPr>
        <p:grpSpPr>
          <a:xfrm>
            <a:off x="685529" y="2487377"/>
            <a:ext cx="6115630" cy="798794"/>
            <a:chOff x="686104" y="2488945"/>
            <a:chExt cx="6120765" cy="799465"/>
          </a:xfrm>
        </p:grpSpPr>
        <p:pic>
          <p:nvPicPr>
            <p:cNvPr id="7" name="object 7"/>
            <p:cNvPicPr/>
            <p:nvPr/>
          </p:nvPicPr>
          <p:blipFill>
            <a:blip r:embed="rId5" cstate="print"/>
            <a:stretch>
              <a:fillRect/>
            </a:stretch>
          </p:blipFill>
          <p:spPr>
            <a:xfrm>
              <a:off x="686104" y="2488945"/>
              <a:ext cx="6120637" cy="204216"/>
            </a:xfrm>
            <a:prstGeom prst="rect">
              <a:avLst/>
            </a:prstGeom>
          </p:spPr>
        </p:pic>
        <p:pic>
          <p:nvPicPr>
            <p:cNvPr id="8" name="object 8"/>
            <p:cNvPicPr/>
            <p:nvPr/>
          </p:nvPicPr>
          <p:blipFill>
            <a:blip r:embed="rId6" cstate="print"/>
            <a:stretch>
              <a:fillRect/>
            </a:stretch>
          </p:blipFill>
          <p:spPr>
            <a:xfrm>
              <a:off x="686104" y="2693161"/>
              <a:ext cx="1619758" cy="204216"/>
            </a:xfrm>
            <a:prstGeom prst="rect">
              <a:avLst/>
            </a:prstGeom>
          </p:spPr>
        </p:pic>
        <p:pic>
          <p:nvPicPr>
            <p:cNvPr id="9" name="object 9"/>
            <p:cNvPicPr/>
            <p:nvPr/>
          </p:nvPicPr>
          <p:blipFill>
            <a:blip r:embed="rId7" cstate="print"/>
            <a:stretch>
              <a:fillRect/>
            </a:stretch>
          </p:blipFill>
          <p:spPr>
            <a:xfrm>
              <a:off x="2228723" y="2693161"/>
              <a:ext cx="134112" cy="204216"/>
            </a:xfrm>
            <a:prstGeom prst="rect">
              <a:avLst/>
            </a:prstGeom>
          </p:spPr>
        </p:pic>
        <p:pic>
          <p:nvPicPr>
            <p:cNvPr id="10" name="object 10"/>
            <p:cNvPicPr/>
            <p:nvPr/>
          </p:nvPicPr>
          <p:blipFill>
            <a:blip r:embed="rId8" cstate="print"/>
            <a:stretch>
              <a:fillRect/>
            </a:stretch>
          </p:blipFill>
          <p:spPr>
            <a:xfrm>
              <a:off x="2295779" y="2693161"/>
              <a:ext cx="2417825" cy="204216"/>
            </a:xfrm>
            <a:prstGeom prst="rect">
              <a:avLst/>
            </a:prstGeom>
          </p:spPr>
        </p:pic>
        <p:pic>
          <p:nvPicPr>
            <p:cNvPr id="11" name="object 11"/>
            <p:cNvPicPr/>
            <p:nvPr/>
          </p:nvPicPr>
          <p:blipFill>
            <a:blip r:embed="rId9" cstate="print"/>
            <a:stretch>
              <a:fillRect/>
            </a:stretch>
          </p:blipFill>
          <p:spPr>
            <a:xfrm>
              <a:off x="4662805" y="2693161"/>
              <a:ext cx="2113660" cy="204216"/>
            </a:xfrm>
            <a:prstGeom prst="rect">
              <a:avLst/>
            </a:prstGeom>
          </p:spPr>
        </p:pic>
        <p:pic>
          <p:nvPicPr>
            <p:cNvPr id="12" name="object 12"/>
            <p:cNvPicPr/>
            <p:nvPr/>
          </p:nvPicPr>
          <p:blipFill>
            <a:blip r:embed="rId10" cstate="print"/>
            <a:stretch>
              <a:fillRect/>
            </a:stretch>
          </p:blipFill>
          <p:spPr>
            <a:xfrm>
              <a:off x="686104" y="2895853"/>
              <a:ext cx="2564384" cy="196596"/>
            </a:xfrm>
            <a:prstGeom prst="rect">
              <a:avLst/>
            </a:prstGeom>
          </p:spPr>
        </p:pic>
        <p:pic>
          <p:nvPicPr>
            <p:cNvPr id="13" name="object 13"/>
            <p:cNvPicPr/>
            <p:nvPr/>
          </p:nvPicPr>
          <p:blipFill>
            <a:blip r:embed="rId11" cstate="print"/>
            <a:stretch>
              <a:fillRect/>
            </a:stretch>
          </p:blipFill>
          <p:spPr>
            <a:xfrm>
              <a:off x="686104" y="3091306"/>
              <a:ext cx="1916811" cy="196596"/>
            </a:xfrm>
            <a:prstGeom prst="rect">
              <a:avLst/>
            </a:prstGeom>
          </p:spPr>
        </p:pic>
      </p:grpSp>
      <p:grpSp>
        <p:nvGrpSpPr>
          <p:cNvPr id="14" name="object 14"/>
          <p:cNvGrpSpPr/>
          <p:nvPr/>
        </p:nvGrpSpPr>
        <p:grpSpPr>
          <a:xfrm>
            <a:off x="685528" y="3482094"/>
            <a:ext cx="6114996" cy="799429"/>
            <a:chOff x="686104" y="3484498"/>
            <a:chExt cx="6120130" cy="800100"/>
          </a:xfrm>
        </p:grpSpPr>
        <p:pic>
          <p:nvPicPr>
            <p:cNvPr id="15" name="object 15"/>
            <p:cNvPicPr/>
            <p:nvPr/>
          </p:nvPicPr>
          <p:blipFill>
            <a:blip r:embed="rId12" cstate="print"/>
            <a:stretch>
              <a:fillRect/>
            </a:stretch>
          </p:blipFill>
          <p:spPr>
            <a:xfrm>
              <a:off x="686104" y="3484498"/>
              <a:ext cx="3513582" cy="204216"/>
            </a:xfrm>
            <a:prstGeom prst="rect">
              <a:avLst/>
            </a:prstGeom>
          </p:spPr>
        </p:pic>
        <p:pic>
          <p:nvPicPr>
            <p:cNvPr id="16" name="object 16"/>
            <p:cNvPicPr/>
            <p:nvPr/>
          </p:nvPicPr>
          <p:blipFill>
            <a:blip r:embed="rId7" cstate="print"/>
            <a:stretch>
              <a:fillRect/>
            </a:stretch>
          </p:blipFill>
          <p:spPr>
            <a:xfrm>
              <a:off x="4123308" y="3484498"/>
              <a:ext cx="134112" cy="204216"/>
            </a:xfrm>
            <a:prstGeom prst="rect">
              <a:avLst/>
            </a:prstGeom>
          </p:spPr>
        </p:pic>
        <p:pic>
          <p:nvPicPr>
            <p:cNvPr id="17" name="object 17"/>
            <p:cNvPicPr/>
            <p:nvPr/>
          </p:nvPicPr>
          <p:blipFill>
            <a:blip r:embed="rId13" cstate="print"/>
            <a:stretch>
              <a:fillRect/>
            </a:stretch>
          </p:blipFill>
          <p:spPr>
            <a:xfrm>
              <a:off x="4190364" y="3484498"/>
              <a:ext cx="2615311" cy="204216"/>
            </a:xfrm>
            <a:prstGeom prst="rect">
              <a:avLst/>
            </a:prstGeom>
          </p:spPr>
        </p:pic>
        <p:pic>
          <p:nvPicPr>
            <p:cNvPr id="18" name="object 18"/>
            <p:cNvPicPr/>
            <p:nvPr/>
          </p:nvPicPr>
          <p:blipFill>
            <a:blip r:embed="rId14" cstate="print"/>
            <a:stretch>
              <a:fillRect/>
            </a:stretch>
          </p:blipFill>
          <p:spPr>
            <a:xfrm>
              <a:off x="686104" y="3688714"/>
              <a:ext cx="999629" cy="204216"/>
            </a:xfrm>
            <a:prstGeom prst="rect">
              <a:avLst/>
            </a:prstGeom>
          </p:spPr>
        </p:pic>
        <p:pic>
          <p:nvPicPr>
            <p:cNvPr id="19" name="object 19"/>
            <p:cNvPicPr/>
            <p:nvPr/>
          </p:nvPicPr>
          <p:blipFill>
            <a:blip r:embed="rId7" cstate="print"/>
            <a:stretch>
              <a:fillRect/>
            </a:stretch>
          </p:blipFill>
          <p:spPr>
            <a:xfrm>
              <a:off x="1618741" y="3688714"/>
              <a:ext cx="134111" cy="204216"/>
            </a:xfrm>
            <a:prstGeom prst="rect">
              <a:avLst/>
            </a:prstGeom>
          </p:spPr>
        </p:pic>
        <p:pic>
          <p:nvPicPr>
            <p:cNvPr id="20" name="object 20"/>
            <p:cNvPicPr/>
            <p:nvPr/>
          </p:nvPicPr>
          <p:blipFill>
            <a:blip r:embed="rId15" cstate="print"/>
            <a:stretch>
              <a:fillRect/>
            </a:stretch>
          </p:blipFill>
          <p:spPr>
            <a:xfrm>
              <a:off x="1685798" y="3688714"/>
              <a:ext cx="2361946" cy="204216"/>
            </a:xfrm>
            <a:prstGeom prst="rect">
              <a:avLst/>
            </a:prstGeom>
          </p:spPr>
        </p:pic>
        <p:pic>
          <p:nvPicPr>
            <p:cNvPr id="21" name="object 21"/>
            <p:cNvPicPr/>
            <p:nvPr/>
          </p:nvPicPr>
          <p:blipFill>
            <a:blip r:embed="rId16" cstate="print"/>
            <a:stretch>
              <a:fillRect/>
            </a:stretch>
          </p:blipFill>
          <p:spPr>
            <a:xfrm>
              <a:off x="3996817" y="3688714"/>
              <a:ext cx="2778887" cy="204216"/>
            </a:xfrm>
            <a:prstGeom prst="rect">
              <a:avLst/>
            </a:prstGeom>
          </p:spPr>
        </p:pic>
        <p:pic>
          <p:nvPicPr>
            <p:cNvPr id="22" name="object 22"/>
            <p:cNvPicPr/>
            <p:nvPr/>
          </p:nvPicPr>
          <p:blipFill>
            <a:blip r:embed="rId17" cstate="print"/>
            <a:stretch>
              <a:fillRect/>
            </a:stretch>
          </p:blipFill>
          <p:spPr>
            <a:xfrm>
              <a:off x="686104" y="3891406"/>
              <a:ext cx="2128266" cy="196596"/>
            </a:xfrm>
            <a:prstGeom prst="rect">
              <a:avLst/>
            </a:prstGeom>
          </p:spPr>
        </p:pic>
        <p:pic>
          <p:nvPicPr>
            <p:cNvPr id="23" name="object 23"/>
            <p:cNvPicPr/>
            <p:nvPr/>
          </p:nvPicPr>
          <p:blipFill>
            <a:blip r:embed="rId18" cstate="print"/>
            <a:stretch>
              <a:fillRect/>
            </a:stretch>
          </p:blipFill>
          <p:spPr>
            <a:xfrm>
              <a:off x="686104" y="4088002"/>
              <a:ext cx="2095754" cy="196595"/>
            </a:xfrm>
            <a:prstGeom prst="rect">
              <a:avLst/>
            </a:prstGeom>
          </p:spPr>
        </p:pic>
      </p:grpSp>
      <p:grpSp>
        <p:nvGrpSpPr>
          <p:cNvPr id="24" name="object 24"/>
          <p:cNvGrpSpPr/>
          <p:nvPr/>
        </p:nvGrpSpPr>
        <p:grpSpPr>
          <a:xfrm>
            <a:off x="685528" y="4476432"/>
            <a:ext cx="6117534" cy="603378"/>
            <a:chOff x="686104" y="4479670"/>
            <a:chExt cx="6122670" cy="603885"/>
          </a:xfrm>
        </p:grpSpPr>
        <p:pic>
          <p:nvPicPr>
            <p:cNvPr id="25" name="object 25"/>
            <p:cNvPicPr/>
            <p:nvPr/>
          </p:nvPicPr>
          <p:blipFill>
            <a:blip r:embed="rId19" cstate="print"/>
            <a:stretch>
              <a:fillRect/>
            </a:stretch>
          </p:blipFill>
          <p:spPr>
            <a:xfrm>
              <a:off x="686104" y="4479670"/>
              <a:ext cx="6122543" cy="204215"/>
            </a:xfrm>
            <a:prstGeom prst="rect">
              <a:avLst/>
            </a:prstGeom>
          </p:spPr>
        </p:pic>
        <p:pic>
          <p:nvPicPr>
            <p:cNvPr id="26" name="object 26"/>
            <p:cNvPicPr/>
            <p:nvPr/>
          </p:nvPicPr>
          <p:blipFill>
            <a:blip r:embed="rId20" cstate="print"/>
            <a:stretch>
              <a:fillRect/>
            </a:stretch>
          </p:blipFill>
          <p:spPr>
            <a:xfrm>
              <a:off x="686104" y="4683886"/>
              <a:ext cx="4923663" cy="204215"/>
            </a:xfrm>
            <a:prstGeom prst="rect">
              <a:avLst/>
            </a:prstGeom>
          </p:spPr>
        </p:pic>
        <p:pic>
          <p:nvPicPr>
            <p:cNvPr id="27" name="object 27"/>
            <p:cNvPicPr/>
            <p:nvPr/>
          </p:nvPicPr>
          <p:blipFill>
            <a:blip r:embed="rId21" cstate="print"/>
            <a:stretch>
              <a:fillRect/>
            </a:stretch>
          </p:blipFill>
          <p:spPr>
            <a:xfrm>
              <a:off x="5560821" y="4683886"/>
              <a:ext cx="1219453" cy="204215"/>
            </a:xfrm>
            <a:prstGeom prst="rect">
              <a:avLst/>
            </a:prstGeom>
          </p:spPr>
        </p:pic>
        <p:pic>
          <p:nvPicPr>
            <p:cNvPr id="28" name="object 28"/>
            <p:cNvPicPr/>
            <p:nvPr/>
          </p:nvPicPr>
          <p:blipFill>
            <a:blip r:embed="rId22" cstate="print"/>
            <a:stretch>
              <a:fillRect/>
            </a:stretch>
          </p:blipFill>
          <p:spPr>
            <a:xfrm>
              <a:off x="686104" y="4886578"/>
              <a:ext cx="1701673" cy="196596"/>
            </a:xfrm>
            <a:prstGeom prst="rect">
              <a:avLst/>
            </a:prstGeom>
          </p:spPr>
        </p:pic>
      </p:grpSp>
      <p:pic>
        <p:nvPicPr>
          <p:cNvPr id="29" name="object 52">
            <a:extLst>
              <a:ext uri="{FF2B5EF4-FFF2-40B4-BE49-F238E27FC236}">
                <a16:creationId xmlns:a16="http://schemas.microsoft.com/office/drawing/2014/main" id="{FBEBD405-40C7-1247-C456-C0E397B6B20A}"/>
              </a:ext>
            </a:extLst>
          </p:cNvPr>
          <p:cNvPicPr/>
          <p:nvPr/>
        </p:nvPicPr>
        <p:blipFill>
          <a:blip r:embed="rId23" cstate="print"/>
          <a:stretch>
            <a:fillRect/>
          </a:stretch>
        </p:blipFill>
        <p:spPr>
          <a:xfrm>
            <a:off x="613529" y="362744"/>
            <a:ext cx="1743423" cy="964636"/>
          </a:xfrm>
          <a:prstGeom prst="rect">
            <a:avLst/>
          </a:prstGeom>
        </p:spPr>
      </p:pic>
      <p:pic>
        <p:nvPicPr>
          <p:cNvPr id="30" name="object 53">
            <a:extLst>
              <a:ext uri="{FF2B5EF4-FFF2-40B4-BE49-F238E27FC236}">
                <a16:creationId xmlns:a16="http://schemas.microsoft.com/office/drawing/2014/main" id="{15E7969E-D872-41DB-374E-1A95DB91185B}"/>
              </a:ext>
            </a:extLst>
          </p:cNvPr>
          <p:cNvPicPr/>
          <p:nvPr/>
        </p:nvPicPr>
        <p:blipFill>
          <a:blip r:embed="rId24" cstate="print"/>
          <a:stretch>
            <a:fillRect/>
          </a:stretch>
        </p:blipFill>
        <p:spPr>
          <a:xfrm>
            <a:off x="4944270" y="771442"/>
            <a:ext cx="1837902" cy="49822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tângulo 5"/>
          <p:cNvSpPr/>
          <p:nvPr/>
        </p:nvSpPr>
        <p:spPr>
          <a:xfrm>
            <a:off x="1069848" y="1837944"/>
            <a:ext cx="5416296" cy="518160"/>
          </a:xfrm>
          <a:prstGeom prst="rect">
            <a:avLst/>
          </a:prstGeom>
        </p:spPr>
        <p:txBody>
          <a:bodyPr lIns="0" tIns="0" rIns="0" bIns="0">
            <a:noAutofit/>
          </a:bodyPr>
          <a:lstStyle/>
          <a:p>
            <a:pPr indent="0">
              <a:lnSpc>
                <a:spcPts val="2088"/>
              </a:lnSpc>
              <a:spcBef>
                <a:spcPts val="1680"/>
              </a:spcBef>
            </a:pPr>
            <a:r>
              <a:rPr lang="en-US" sz="1700" b="1">
                <a:latin typeface="Cambria"/>
              </a:rPr>
              <a:t>ChatGPT no </a:t>
            </a:r>
            <a:r>
              <a:rPr lang="pt" sz="1700" b="1">
                <a:latin typeface="Cambria"/>
              </a:rPr>
              <a:t>Aprendizado de Português por Surdos bilíngues</a:t>
            </a:r>
          </a:p>
        </p:txBody>
      </p:sp>
      <p:sp>
        <p:nvSpPr>
          <p:cNvPr id="7" name="Retângulo 6"/>
          <p:cNvSpPr/>
          <p:nvPr/>
        </p:nvSpPr>
        <p:spPr>
          <a:xfrm>
            <a:off x="1063752" y="2356104"/>
            <a:ext cx="5434584" cy="5955792"/>
          </a:xfrm>
          <a:prstGeom prst="rect">
            <a:avLst/>
          </a:prstGeom>
        </p:spPr>
        <p:txBody>
          <a:bodyPr lIns="0" tIns="0" rIns="0" bIns="0">
            <a:noAutofit/>
          </a:bodyPr>
          <a:lstStyle/>
          <a:p>
            <a:pPr indent="0" algn="just">
              <a:spcAft>
                <a:spcPts val="1680"/>
              </a:spcAft>
            </a:pPr>
            <a:r>
              <a:rPr lang="pt" sz="1000">
                <a:latin typeface="Calibri"/>
              </a:rPr>
              <a:t>Tales Douglas Moreira Nogueira (UFLA)</a:t>
            </a:r>
          </a:p>
          <a:p>
            <a:pPr indent="0" algn="just">
              <a:lnSpc>
                <a:spcPts val="1992"/>
              </a:lnSpc>
            </a:pPr>
            <a:r>
              <a:rPr lang="pt" sz="1100" b="1">
                <a:latin typeface="Calibri"/>
              </a:rPr>
              <a:t>Resumo: </a:t>
            </a:r>
            <a:r>
              <a:rPr lang="pt" sz="1000">
                <a:latin typeface="Calibri"/>
              </a:rPr>
              <a:t>O uso de ferramentas digitais de inteligência artificial </a:t>
            </a:r>
            <a:r>
              <a:rPr lang="pt-BR" sz="1000">
                <a:latin typeface="Calibri"/>
              </a:rPr>
              <a:t>mostra-se </a:t>
            </a:r>
            <a:r>
              <a:rPr lang="pt" sz="1000">
                <a:latin typeface="Calibri"/>
              </a:rPr>
              <a:t>promissor no apoio ao aprendizado de diferentes públicos, incluindo surdos bilíngues, que utilizam Libras como primeira língua e Português escrito como segunda língua. Há pouca pesquisa sobre como ferramentas de IA generativa podem apoiar esse processo. Este estudo tem como objetivo analisar como surdos bilíngues utilizam o ChatGPT para facilitar o aprendizado do português escrito e investigar se esse uso está associado a indícios de aumento da autonomia e do engajamento na aprendizagem. O estudo se apoia em trabalhos </a:t>
            </a:r>
            <a:r>
              <a:rPr lang="pt-BR" sz="1000">
                <a:latin typeface="Calibri"/>
              </a:rPr>
              <a:t>sobre </a:t>
            </a:r>
            <a:r>
              <a:rPr lang="pt" sz="1000">
                <a:latin typeface="Calibri"/>
              </a:rPr>
              <a:t>letramento bilíngue (Hall, 2017) e em pesquisas recentes sobre IA generativa no ensino de línguas (Silva &amp; Souza, 2023), que apontam potenciais benefícios e desafios. Estão sendo realizadas atividades práticas com a ferramenta, acompanhadas de observações das interações e registro das pesquisas realizadas pelos participantes. A metodologia possibilita </a:t>
            </a:r>
            <a:r>
              <a:rPr lang="pt-BR" sz="1000">
                <a:latin typeface="Calibri"/>
              </a:rPr>
              <a:t>mapear </a:t>
            </a:r>
            <a:r>
              <a:rPr lang="pt" sz="1000">
                <a:latin typeface="Calibri"/>
              </a:rPr>
              <a:t>os tipos de conteúdos </a:t>
            </a:r>
            <a:r>
              <a:rPr lang="pt-BR" sz="1000">
                <a:latin typeface="Calibri"/>
              </a:rPr>
              <a:t>mais </a:t>
            </a:r>
            <a:r>
              <a:rPr lang="pt" sz="1000">
                <a:latin typeface="Calibri"/>
              </a:rPr>
              <a:t>buscados e compreender as estratégias de aprendizagem dos surdos bilíngues. A confiança dos participantes é avaliada por meio da Escala de Autoeficácia em Escrita (pré e pós), e as interações com o ChatGPT são analisadas por </a:t>
            </a:r>
            <a:r>
              <a:rPr lang="pt-BR" sz="1000">
                <a:latin typeface="Calibri"/>
              </a:rPr>
              <a:t>análise </a:t>
            </a:r>
            <a:r>
              <a:rPr lang="pt" sz="1000">
                <a:latin typeface="Calibri"/>
              </a:rPr>
              <a:t>de conteúdo das perguntas registradas. Resultados preliminares indicam aumento de confiança entre os participantes e sugerem potencial do ChatGPT para apoiar o desenvolvimento do português escrito, sobretudo em atividades de revisão e esclarecimento de dúvidas; contudo, estudos com amostras maiores são necessários para confirmação. Este estudo evidencia que a aplicação prática do ChatGPT no contexto educacional de surdos bilíngues adultos reforça o aprendizado da língua escrita, destaca a importância de </a:t>
            </a:r>
            <a:r>
              <a:rPr lang="pt-BR" sz="1000">
                <a:latin typeface="Calibri"/>
              </a:rPr>
              <a:t>integrar </a:t>
            </a:r>
            <a:r>
              <a:rPr lang="pt" sz="1000">
                <a:latin typeface="Calibri"/>
              </a:rPr>
              <a:t>tecnologias acessíveis como recurso pedagógico, amplia as possibilidades de inclusão e </a:t>
            </a:r>
            <a:r>
              <a:rPr lang="en-US" sz="1000">
                <a:latin typeface="Calibri"/>
              </a:rPr>
              <a:t>promove </a:t>
            </a:r>
            <a:r>
              <a:rPr lang="pt" sz="1000">
                <a:latin typeface="Calibri"/>
              </a:rPr>
              <a:t>experiências de aprendizagem mais dinâmicas e significativas.</a:t>
            </a:r>
          </a:p>
        </p:txBody>
      </p:sp>
      <p:sp>
        <p:nvSpPr>
          <p:cNvPr id="8" name="Retângulo 7"/>
          <p:cNvSpPr/>
          <p:nvPr/>
        </p:nvSpPr>
        <p:spPr>
          <a:xfrm>
            <a:off x="1063752" y="8449056"/>
            <a:ext cx="5434584" cy="137160"/>
          </a:xfrm>
          <a:prstGeom prst="rect">
            <a:avLst/>
          </a:prstGeom>
        </p:spPr>
        <p:txBody>
          <a:bodyPr wrap="none" lIns="0" tIns="0" rIns="0" bIns="0">
            <a:noAutofit/>
          </a:bodyPr>
          <a:lstStyle/>
          <a:p>
            <a:pPr indent="0">
              <a:lnSpc>
                <a:spcPts val="1992"/>
              </a:lnSpc>
            </a:pPr>
            <a:r>
              <a:rPr lang="pt-BR" sz="1100" b="1">
                <a:latin typeface="Calibri"/>
              </a:rPr>
              <a:t>Palavras-chave: </a:t>
            </a:r>
            <a:r>
              <a:rPr lang="pt" sz="1100">
                <a:latin typeface="Calibri"/>
              </a:rPr>
              <a:t>ChatGPT; Aprendizado de Português; Surdos bilíngues.</a:t>
            </a:r>
          </a:p>
        </p:txBody>
      </p:sp>
      <p:sp>
        <p:nvSpPr>
          <p:cNvPr id="9" name="Retângulo 8"/>
          <p:cNvSpPr/>
          <p:nvPr/>
        </p:nvSpPr>
        <p:spPr>
          <a:xfrm>
            <a:off x="6333744" y="9933432"/>
            <a:ext cx="158496" cy="128016"/>
          </a:xfrm>
          <a:prstGeom prst="rect">
            <a:avLst/>
          </a:prstGeom>
        </p:spPr>
        <p:txBody>
          <a:bodyPr wrap="none" lIns="0" tIns="0" rIns="0" bIns="0">
            <a:noAutofit/>
          </a:bodyPr>
          <a:lstStyle/>
          <a:p>
            <a:pPr indent="0"/>
            <a:r>
              <a:rPr lang="pt" sz="1100">
                <a:latin typeface="Calibri"/>
              </a:rPr>
              <a:t>11</a:t>
            </a:r>
          </a:p>
        </p:txBody>
      </p:sp>
      <p:grpSp>
        <p:nvGrpSpPr>
          <p:cNvPr id="23" name="Agrupar 22">
            <a:extLst>
              <a:ext uri="{FF2B5EF4-FFF2-40B4-BE49-F238E27FC236}">
                <a16:creationId xmlns:a16="http://schemas.microsoft.com/office/drawing/2014/main" id="{D0E0DC66-637A-48E8-621F-A9AD489E471D}"/>
              </a:ext>
            </a:extLst>
          </p:cNvPr>
          <p:cNvGrpSpPr/>
          <p:nvPr/>
        </p:nvGrpSpPr>
        <p:grpSpPr>
          <a:xfrm>
            <a:off x="1063752" y="436393"/>
            <a:ext cx="5642220" cy="964636"/>
            <a:chOff x="1063752" y="436393"/>
            <a:chExt cx="5642220" cy="964636"/>
          </a:xfrm>
        </p:grpSpPr>
        <p:pic>
          <p:nvPicPr>
            <p:cNvPr id="24" name="object 52">
              <a:extLst>
                <a:ext uri="{FF2B5EF4-FFF2-40B4-BE49-F238E27FC236}">
                  <a16:creationId xmlns:a16="http://schemas.microsoft.com/office/drawing/2014/main" id="{FBCD820B-A284-1E30-02E4-20C3D05D4FA3}"/>
                </a:ext>
              </a:extLst>
            </p:cNvPr>
            <p:cNvPicPr/>
            <p:nvPr/>
          </p:nvPicPr>
          <p:blipFill>
            <a:blip r:embed="rId2" cstate="print"/>
            <a:stretch>
              <a:fillRect/>
            </a:stretch>
          </p:blipFill>
          <p:spPr>
            <a:xfrm>
              <a:off x="1063752" y="436393"/>
              <a:ext cx="1743423" cy="964636"/>
            </a:xfrm>
            <a:prstGeom prst="rect">
              <a:avLst/>
            </a:prstGeom>
          </p:spPr>
        </p:pic>
        <p:pic>
          <p:nvPicPr>
            <p:cNvPr id="25" name="object 53">
              <a:extLst>
                <a:ext uri="{FF2B5EF4-FFF2-40B4-BE49-F238E27FC236}">
                  <a16:creationId xmlns:a16="http://schemas.microsoft.com/office/drawing/2014/main" id="{1A3F7859-A76C-503E-2704-33E4F8661B46}"/>
                </a:ext>
              </a:extLst>
            </p:cNvPr>
            <p:cNvPicPr/>
            <p:nvPr/>
          </p:nvPicPr>
          <p:blipFill>
            <a:blip r:embed="rId3" cstate="print"/>
            <a:stretch>
              <a:fillRect/>
            </a:stretch>
          </p:blipFill>
          <p:spPr>
            <a:xfrm>
              <a:off x="4868070" y="895319"/>
              <a:ext cx="1837902" cy="498225"/>
            </a:xfrm>
            <a:prstGeom prst="rect">
              <a:avLst/>
            </a:prstGeom>
          </p:spPr>
        </p:pic>
      </p:grpSp>
    </p:spTree>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tângulo 5"/>
          <p:cNvSpPr/>
          <p:nvPr/>
        </p:nvSpPr>
        <p:spPr>
          <a:xfrm>
            <a:off x="1063752" y="1840992"/>
            <a:ext cx="5434584" cy="6227064"/>
          </a:xfrm>
          <a:prstGeom prst="rect">
            <a:avLst/>
          </a:prstGeom>
        </p:spPr>
        <p:txBody>
          <a:bodyPr lIns="0" tIns="0" rIns="0" bIns="0">
            <a:noAutofit/>
          </a:bodyPr>
          <a:lstStyle/>
          <a:p>
            <a:pPr indent="0" algn="just">
              <a:lnSpc>
                <a:spcPts val="2088"/>
              </a:lnSpc>
            </a:pPr>
            <a:r>
              <a:rPr lang="pt" sz="1700" b="1">
                <a:latin typeface="Cambria"/>
              </a:rPr>
              <a:t>Graus de presença </a:t>
            </a:r>
            <a:r>
              <a:rPr lang="en-US" sz="1700" b="1">
                <a:latin typeface="Cambria"/>
              </a:rPr>
              <a:t>do enunciador </a:t>
            </a:r>
            <a:r>
              <a:rPr lang="pt" sz="1700" b="1">
                <a:latin typeface="Cambria"/>
              </a:rPr>
              <a:t>na sinalização: contribuições </a:t>
            </a:r>
            <a:r>
              <a:rPr lang="en-US" sz="1700" b="1">
                <a:latin typeface="Cambria"/>
              </a:rPr>
              <a:t>da </a:t>
            </a:r>
            <a:r>
              <a:rPr lang="pt" sz="1700" b="1">
                <a:latin typeface="Cambria"/>
              </a:rPr>
              <a:t>captura de movimento para o estudo semiótico da língua brasileira de sinais</a:t>
            </a:r>
          </a:p>
          <a:p>
            <a:pPr indent="0" algn="just">
              <a:spcAft>
                <a:spcPts val="1680"/>
              </a:spcAft>
            </a:pPr>
            <a:r>
              <a:rPr lang="en-US" sz="1000">
                <a:latin typeface="Calibri"/>
              </a:rPr>
              <a:t>Suelismar Mariano </a:t>
            </a:r>
            <a:r>
              <a:rPr lang="pt" sz="1000">
                <a:latin typeface="Calibri"/>
              </a:rPr>
              <a:t>Florêncio Barbosa (USP)</a:t>
            </a:r>
          </a:p>
          <a:p>
            <a:pPr indent="0" algn="just">
              <a:lnSpc>
                <a:spcPts val="1992"/>
              </a:lnSpc>
            </a:pPr>
            <a:r>
              <a:rPr lang="pt" sz="1100" b="1">
                <a:latin typeface="Calibri"/>
              </a:rPr>
              <a:t>Resumo</a:t>
            </a:r>
            <a:r>
              <a:rPr lang="pt" sz="1000">
                <a:latin typeface="Calibri"/>
              </a:rPr>
              <a:t>: Devido ao esforço dos Estudos Surdos em analisar os elementos estritamente linguísticos das línguas de sinais, não se vê muito bem que lugar se poderia designar, na sinalização em ato, </a:t>
            </a:r>
            <a:r>
              <a:rPr lang="pt-BR" sz="1000">
                <a:latin typeface="Calibri"/>
              </a:rPr>
              <a:t>às </a:t>
            </a:r>
            <a:r>
              <a:rPr lang="pt" sz="1000">
                <a:latin typeface="Calibri"/>
              </a:rPr>
              <a:t>possibilidades articulatórias do corpo do enunciador não pertencentes ao conjunto dos possíveis de determinada língua de sinais. Com isso, dizemos respeito aos modos de contato da substância gestual </a:t>
            </a:r>
            <a:r>
              <a:rPr lang="pt-BR" sz="1000">
                <a:latin typeface="Calibri"/>
              </a:rPr>
              <a:t>às </a:t>
            </a:r>
            <a:r>
              <a:rPr lang="pt" sz="1000">
                <a:latin typeface="Calibri"/>
              </a:rPr>
              <a:t>formas linguísticas repertoriadas e ao papel enunciativo das marcas somáticas do sinalizador, elementos que permanecem latentes ao sistema, mas que, na colocação da língua em uso, não escapam à instauração de sentido. Logo, nesta comunicação, procuraremos demonstrar as ferramentas que oferece a semiótica de linha francesa (Fontanille; Zilberberg, 2001) em conjunto com a coleta de dados por captura de movimentos para a análise de como a sinalização </a:t>
            </a:r>
            <a:r>
              <a:rPr lang="pt-BR" sz="1000">
                <a:latin typeface="Calibri"/>
              </a:rPr>
              <a:t>constrói </a:t>
            </a:r>
            <a:r>
              <a:rPr lang="pt" sz="1000">
                <a:latin typeface="Calibri"/>
              </a:rPr>
              <a:t>cenas enunciativas dinamizadas por meio de práticas e estratégias que ajustam as formas virtualizadas da língua e as possibilidades substanciais enformadas em ato, por meio de diferentes graus de convocação do corpo falante, resultando no que temos denominado regimes de sinalização, operados por procedimentos de saturação ou de rarefação dos significantes na expressão sinalizada. Com tais proposições, procuraremos observar como a substância linguística, diretamente relacionada à fonética, participa da realização textual em língua brasileira de sinais, no processo de exploração de efeitos estéticos da sinalização, instaurando formas inaugurais cruciais para a construção do sentido global do texto de modalidade visuoespacial, em continuidade com nosso projeto de pesquisa de doutorado, em andamento, no qual investigamos como a significação passa a </a:t>
            </a:r>
            <a:r>
              <a:rPr lang="pt-BR" sz="1000">
                <a:latin typeface="Calibri"/>
              </a:rPr>
              <a:t>emergir </a:t>
            </a:r>
            <a:r>
              <a:rPr lang="pt" sz="1000">
                <a:latin typeface="Calibri"/>
              </a:rPr>
              <a:t>tanto do que é </a:t>
            </a:r>
            <a:r>
              <a:rPr lang="pt-BR" sz="1000">
                <a:latin typeface="Calibri"/>
              </a:rPr>
              <a:t>dito </a:t>
            </a:r>
            <a:r>
              <a:rPr lang="en-US" sz="1000">
                <a:latin typeface="Calibri"/>
              </a:rPr>
              <a:t>quanto </a:t>
            </a:r>
            <a:r>
              <a:rPr lang="pt" sz="1000">
                <a:latin typeface="Calibri"/>
              </a:rPr>
              <a:t>do modo de dizer em Libras.</a:t>
            </a:r>
          </a:p>
        </p:txBody>
      </p:sp>
      <p:sp>
        <p:nvSpPr>
          <p:cNvPr id="7" name="Retângulo 6"/>
          <p:cNvSpPr/>
          <p:nvPr/>
        </p:nvSpPr>
        <p:spPr>
          <a:xfrm>
            <a:off x="1063752" y="8461248"/>
            <a:ext cx="5434584" cy="137160"/>
          </a:xfrm>
          <a:prstGeom prst="rect">
            <a:avLst/>
          </a:prstGeom>
        </p:spPr>
        <p:txBody>
          <a:bodyPr wrap="none" lIns="0" tIns="0" rIns="0" bIns="0">
            <a:noAutofit/>
          </a:bodyPr>
          <a:lstStyle/>
          <a:p>
            <a:pPr indent="0"/>
            <a:r>
              <a:rPr lang="pt-BR" sz="1100" b="1">
                <a:latin typeface="Calibri"/>
              </a:rPr>
              <a:t>Palavras-chave</a:t>
            </a:r>
            <a:r>
              <a:rPr lang="pt-BR" sz="1100">
                <a:latin typeface="Calibri"/>
              </a:rPr>
              <a:t>: </a:t>
            </a:r>
            <a:r>
              <a:rPr lang="pt" sz="1100">
                <a:latin typeface="Calibri"/>
              </a:rPr>
              <a:t>Sinalização; Libras; Enunciação em ato; Práxis enunciativa.</a:t>
            </a:r>
          </a:p>
        </p:txBody>
      </p:sp>
      <p:sp>
        <p:nvSpPr>
          <p:cNvPr id="8" name="Retângulo 7"/>
          <p:cNvSpPr/>
          <p:nvPr/>
        </p:nvSpPr>
        <p:spPr>
          <a:xfrm>
            <a:off x="6333744" y="9933432"/>
            <a:ext cx="161544" cy="128016"/>
          </a:xfrm>
          <a:prstGeom prst="rect">
            <a:avLst/>
          </a:prstGeom>
        </p:spPr>
        <p:txBody>
          <a:bodyPr wrap="none" lIns="0" tIns="0" rIns="0" bIns="0">
            <a:noAutofit/>
          </a:bodyPr>
          <a:lstStyle/>
          <a:p>
            <a:pPr indent="0"/>
            <a:r>
              <a:rPr lang="pt" sz="1100">
                <a:latin typeface="Calibri"/>
              </a:rPr>
              <a:t>12</a:t>
            </a:r>
          </a:p>
        </p:txBody>
      </p:sp>
      <p:grpSp>
        <p:nvGrpSpPr>
          <p:cNvPr id="22" name="Agrupar 21">
            <a:extLst>
              <a:ext uri="{FF2B5EF4-FFF2-40B4-BE49-F238E27FC236}">
                <a16:creationId xmlns:a16="http://schemas.microsoft.com/office/drawing/2014/main" id="{65147F9C-E40A-205D-CCDA-E37021C2BC0F}"/>
              </a:ext>
            </a:extLst>
          </p:cNvPr>
          <p:cNvGrpSpPr/>
          <p:nvPr/>
        </p:nvGrpSpPr>
        <p:grpSpPr>
          <a:xfrm>
            <a:off x="1063752" y="436393"/>
            <a:ext cx="5642220" cy="964636"/>
            <a:chOff x="1063752" y="436393"/>
            <a:chExt cx="5642220" cy="964636"/>
          </a:xfrm>
        </p:grpSpPr>
        <p:pic>
          <p:nvPicPr>
            <p:cNvPr id="23" name="object 52">
              <a:extLst>
                <a:ext uri="{FF2B5EF4-FFF2-40B4-BE49-F238E27FC236}">
                  <a16:creationId xmlns:a16="http://schemas.microsoft.com/office/drawing/2014/main" id="{E0C34D24-7011-E9B2-F3E3-DC28B6C67C93}"/>
                </a:ext>
              </a:extLst>
            </p:cNvPr>
            <p:cNvPicPr/>
            <p:nvPr/>
          </p:nvPicPr>
          <p:blipFill>
            <a:blip r:embed="rId2" cstate="print"/>
            <a:stretch>
              <a:fillRect/>
            </a:stretch>
          </p:blipFill>
          <p:spPr>
            <a:xfrm>
              <a:off x="1063752" y="436393"/>
              <a:ext cx="1743423" cy="964636"/>
            </a:xfrm>
            <a:prstGeom prst="rect">
              <a:avLst/>
            </a:prstGeom>
          </p:spPr>
        </p:pic>
        <p:pic>
          <p:nvPicPr>
            <p:cNvPr id="24" name="object 53">
              <a:extLst>
                <a:ext uri="{FF2B5EF4-FFF2-40B4-BE49-F238E27FC236}">
                  <a16:creationId xmlns:a16="http://schemas.microsoft.com/office/drawing/2014/main" id="{30517875-E87A-95DB-A8E2-B8C0EE654B2B}"/>
                </a:ext>
              </a:extLst>
            </p:cNvPr>
            <p:cNvPicPr/>
            <p:nvPr/>
          </p:nvPicPr>
          <p:blipFill>
            <a:blip r:embed="rId3" cstate="print"/>
            <a:stretch>
              <a:fillRect/>
            </a:stretch>
          </p:blipFill>
          <p:spPr>
            <a:xfrm>
              <a:off x="4868070" y="895319"/>
              <a:ext cx="1837902" cy="498225"/>
            </a:xfrm>
            <a:prstGeom prst="rect">
              <a:avLst/>
            </a:prstGeom>
          </p:spPr>
        </p:pic>
      </p:grpSp>
    </p:spTree>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tângulo 5"/>
          <p:cNvSpPr/>
          <p:nvPr/>
        </p:nvSpPr>
        <p:spPr>
          <a:xfrm>
            <a:off x="1063752" y="1837944"/>
            <a:ext cx="5434584" cy="6153912"/>
          </a:xfrm>
          <a:prstGeom prst="rect">
            <a:avLst/>
          </a:prstGeom>
        </p:spPr>
        <p:txBody>
          <a:bodyPr lIns="0" tIns="0" rIns="0" bIns="0">
            <a:noAutofit/>
          </a:bodyPr>
          <a:lstStyle/>
          <a:p>
            <a:pPr indent="0" algn="just">
              <a:lnSpc>
                <a:spcPts val="2088"/>
              </a:lnSpc>
              <a:spcBef>
                <a:spcPts val="1680"/>
              </a:spcBef>
            </a:pPr>
            <a:r>
              <a:rPr lang="pt" sz="1700" b="1">
                <a:latin typeface="Cambria"/>
              </a:rPr>
              <a:t>Entre o acesso precoce e o tardio à Libras: um estudo comparativo sobre a Consciência Fonológica em crianças surdas bilíngues</a:t>
            </a:r>
          </a:p>
          <a:p>
            <a:pPr indent="0" algn="just">
              <a:spcAft>
                <a:spcPts val="210"/>
              </a:spcAft>
            </a:pPr>
            <a:r>
              <a:rPr lang="en-US" sz="1000">
                <a:latin typeface="Calibri"/>
              </a:rPr>
              <a:t>Michelle </a:t>
            </a:r>
            <a:r>
              <a:rPr lang="pt" sz="1000">
                <a:latin typeface="Calibri"/>
              </a:rPr>
              <a:t>Mélo Gurjão Roldão (UFCG)</a:t>
            </a:r>
          </a:p>
          <a:p>
            <a:pPr indent="0" algn="just">
              <a:spcAft>
                <a:spcPts val="1680"/>
              </a:spcAft>
            </a:pPr>
            <a:r>
              <a:rPr lang="pt" sz="1000">
                <a:latin typeface="Calibri"/>
              </a:rPr>
              <a:t>Wanilda Maria Alves Cavalcanti (UNICAMP)</a:t>
            </a:r>
          </a:p>
          <a:p>
            <a:pPr indent="0" algn="just">
              <a:lnSpc>
                <a:spcPts val="1992"/>
              </a:lnSpc>
            </a:pPr>
            <a:r>
              <a:rPr lang="pt" sz="1100" b="1">
                <a:latin typeface="Calibri"/>
              </a:rPr>
              <a:t>Resumo</a:t>
            </a:r>
            <a:r>
              <a:rPr lang="pt" sz="1000">
                <a:latin typeface="Calibri"/>
              </a:rPr>
              <a:t>: A presente comunicação constitui um recorte de uma pesquisa de doutorado que analisou o nível de consciência fonológica da Língua Brasileira de Sinais (Libras) em dois grupos de crianças surdas bilíngues com trajetórias linguísticas distintas, sendo um de crianças que participaram de um Programa de Estimulação do Desenvolvimento (PED) e outro que não teve a mesma condição. Participaram da pesquisa 14 crianças surdas, com idades entre 6 e 11 anos, matriculadas nos anos iniciais de escolas bilíngues. O primeiro grupo, de São Paulo, era composto por estudantes que participaram do PED, enquanto o segundo, da Paraíba, teve acesso à Libras apenas no Ensino Fundamental I, uma vez que a escola oferece educação para crianças surdas somente a </a:t>
            </a:r>
            <a:r>
              <a:rPr lang="pt-BR" sz="1000">
                <a:latin typeface="Calibri"/>
              </a:rPr>
              <a:t>partir </a:t>
            </a:r>
            <a:r>
              <a:rPr lang="pt" sz="1000">
                <a:latin typeface="Calibri"/>
              </a:rPr>
              <a:t>dessa etapa de ensino. O objetivo do estudo </a:t>
            </a:r>
            <a:r>
              <a:rPr lang="pt-BR" sz="1000">
                <a:latin typeface="Calibri"/>
              </a:rPr>
              <a:t>foi </a:t>
            </a:r>
            <a:r>
              <a:rPr lang="pt" sz="1000">
                <a:latin typeface="Calibri"/>
              </a:rPr>
              <a:t>analisar o desempenho da consciência fonológica da Libras e da repetição de pseudosinais em crianças surdas bilíngues egressas de um programa de estimulação precoce do desenvolvimento, em comparação com crianças surdas bilíngues que não tiveram igual oportunidade. A investigação foi realizada por meio de entrevista semiestruturada com pais dessas crianças, um Teste de Consciência Fonológica da Libras — TCF-Libras (Cruz, 2016) e o teste de Repetição de Pseudosinais (desenvolvido pela equipe do Projeto de Desenvolvimento Bilíngue Bimodal). Os resultados revelaram melhores desempenhos no grupo de crianças que participaram da estimulação precoce em relação ao desempenho no teste de Consciência Fonológica da Libras (nas duas etapas), reforçando o impacto positivo da exposição à estimulação precoce à Libras e a participação da família nesse processo.</a:t>
            </a:r>
          </a:p>
        </p:txBody>
      </p:sp>
      <p:sp>
        <p:nvSpPr>
          <p:cNvPr id="7" name="Retângulo 6"/>
          <p:cNvSpPr/>
          <p:nvPr/>
        </p:nvSpPr>
        <p:spPr>
          <a:xfrm>
            <a:off x="1063752" y="8385048"/>
            <a:ext cx="5434584" cy="137160"/>
          </a:xfrm>
          <a:prstGeom prst="rect">
            <a:avLst/>
          </a:prstGeom>
        </p:spPr>
        <p:txBody>
          <a:bodyPr wrap="none" lIns="0" tIns="0" rIns="0" bIns="0">
            <a:noAutofit/>
          </a:bodyPr>
          <a:lstStyle/>
          <a:p>
            <a:pPr indent="0"/>
            <a:r>
              <a:rPr lang="pt-BR" sz="1100" b="1">
                <a:latin typeface="Calibri"/>
              </a:rPr>
              <a:t>Palavras-chave</a:t>
            </a:r>
            <a:r>
              <a:rPr lang="pt-BR" sz="1100">
                <a:latin typeface="Calibri"/>
              </a:rPr>
              <a:t>: </a:t>
            </a:r>
            <a:r>
              <a:rPr lang="pt" sz="1100">
                <a:latin typeface="Calibri"/>
              </a:rPr>
              <a:t>Consciência fonológica; estimulação precoce; crianças surdas; Libras.</a:t>
            </a:r>
          </a:p>
        </p:txBody>
      </p:sp>
      <p:sp>
        <p:nvSpPr>
          <p:cNvPr id="8" name="Retângulo 7"/>
          <p:cNvSpPr/>
          <p:nvPr/>
        </p:nvSpPr>
        <p:spPr>
          <a:xfrm>
            <a:off x="6333744" y="9933432"/>
            <a:ext cx="158496" cy="128016"/>
          </a:xfrm>
          <a:prstGeom prst="rect">
            <a:avLst/>
          </a:prstGeom>
        </p:spPr>
        <p:txBody>
          <a:bodyPr wrap="none" lIns="0" tIns="0" rIns="0" bIns="0">
            <a:noAutofit/>
          </a:bodyPr>
          <a:lstStyle/>
          <a:p>
            <a:pPr indent="0"/>
            <a:r>
              <a:rPr lang="pt" sz="1100">
                <a:latin typeface="Calibri"/>
              </a:rPr>
              <a:t>13</a:t>
            </a:r>
          </a:p>
        </p:txBody>
      </p:sp>
      <p:grpSp>
        <p:nvGrpSpPr>
          <p:cNvPr id="19" name="Agrupar 18">
            <a:extLst>
              <a:ext uri="{FF2B5EF4-FFF2-40B4-BE49-F238E27FC236}">
                <a16:creationId xmlns:a16="http://schemas.microsoft.com/office/drawing/2014/main" id="{F1A1C38D-DC5C-FF1A-6CFB-11EEBD0906DB}"/>
              </a:ext>
            </a:extLst>
          </p:cNvPr>
          <p:cNvGrpSpPr/>
          <p:nvPr/>
        </p:nvGrpSpPr>
        <p:grpSpPr>
          <a:xfrm>
            <a:off x="1063752" y="436393"/>
            <a:ext cx="5642220" cy="964636"/>
            <a:chOff x="1063752" y="436393"/>
            <a:chExt cx="5642220" cy="964636"/>
          </a:xfrm>
        </p:grpSpPr>
        <p:pic>
          <p:nvPicPr>
            <p:cNvPr id="20" name="object 52">
              <a:extLst>
                <a:ext uri="{FF2B5EF4-FFF2-40B4-BE49-F238E27FC236}">
                  <a16:creationId xmlns:a16="http://schemas.microsoft.com/office/drawing/2014/main" id="{9C0D5DE6-6E9A-DEF7-C6E6-BE7A2FEDC7C1}"/>
                </a:ext>
              </a:extLst>
            </p:cNvPr>
            <p:cNvPicPr/>
            <p:nvPr/>
          </p:nvPicPr>
          <p:blipFill>
            <a:blip r:embed="rId2" cstate="print"/>
            <a:stretch>
              <a:fillRect/>
            </a:stretch>
          </p:blipFill>
          <p:spPr>
            <a:xfrm>
              <a:off x="1063752" y="436393"/>
              <a:ext cx="1743423" cy="964636"/>
            </a:xfrm>
            <a:prstGeom prst="rect">
              <a:avLst/>
            </a:prstGeom>
          </p:spPr>
        </p:pic>
        <p:pic>
          <p:nvPicPr>
            <p:cNvPr id="21" name="object 53">
              <a:extLst>
                <a:ext uri="{FF2B5EF4-FFF2-40B4-BE49-F238E27FC236}">
                  <a16:creationId xmlns:a16="http://schemas.microsoft.com/office/drawing/2014/main" id="{05AA74AA-D7FA-45D8-54FF-AA1A00629444}"/>
                </a:ext>
              </a:extLst>
            </p:cNvPr>
            <p:cNvPicPr/>
            <p:nvPr/>
          </p:nvPicPr>
          <p:blipFill>
            <a:blip r:embed="rId3" cstate="print"/>
            <a:stretch>
              <a:fillRect/>
            </a:stretch>
          </p:blipFill>
          <p:spPr>
            <a:xfrm>
              <a:off x="4868070" y="895319"/>
              <a:ext cx="1837902" cy="498225"/>
            </a:xfrm>
            <a:prstGeom prst="rect">
              <a:avLst/>
            </a:prstGeom>
          </p:spPr>
        </p:pic>
      </p:grpSp>
    </p:spTree>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tângulo 5"/>
          <p:cNvSpPr/>
          <p:nvPr/>
        </p:nvSpPr>
        <p:spPr>
          <a:xfrm>
            <a:off x="1063752" y="1837944"/>
            <a:ext cx="5434584" cy="6684264"/>
          </a:xfrm>
          <a:prstGeom prst="rect">
            <a:avLst/>
          </a:prstGeom>
        </p:spPr>
        <p:txBody>
          <a:bodyPr lIns="0" tIns="0" rIns="0" bIns="0">
            <a:noAutofit/>
          </a:bodyPr>
          <a:lstStyle/>
          <a:p>
            <a:pPr indent="0" algn="just">
              <a:lnSpc>
                <a:spcPts val="2088"/>
              </a:lnSpc>
            </a:pPr>
            <a:r>
              <a:rPr lang="pt" sz="1700" b="1" dirty="0">
                <a:latin typeface="Cambria"/>
              </a:rPr>
              <a:t>Consciência </a:t>
            </a:r>
            <a:r>
              <a:rPr lang="en-US" sz="1700" b="1" dirty="0" err="1">
                <a:latin typeface="Cambria"/>
              </a:rPr>
              <a:t>fonologica</a:t>
            </a:r>
            <a:r>
              <a:rPr lang="en-US" sz="1700" b="1" dirty="0">
                <a:latin typeface="Cambria"/>
              </a:rPr>
              <a:t> </a:t>
            </a:r>
            <a:r>
              <a:rPr lang="pt" sz="1700" b="1" dirty="0">
                <a:latin typeface="Cambria"/>
              </a:rPr>
              <a:t>em línguas de sinais: </a:t>
            </a:r>
            <a:r>
              <a:rPr lang="en-US" sz="1700" b="1" dirty="0" err="1">
                <a:latin typeface="Cambria"/>
              </a:rPr>
              <a:t>revisao</a:t>
            </a:r>
            <a:r>
              <a:rPr lang="en-US" sz="1700" b="1" dirty="0">
                <a:latin typeface="Cambria"/>
              </a:rPr>
              <a:t> </a:t>
            </a:r>
            <a:r>
              <a:rPr lang="pt" sz="1700" b="1" dirty="0">
                <a:latin typeface="Cambria"/>
              </a:rPr>
              <a:t>bibliográfica sobre efeitos </a:t>
            </a:r>
            <a:r>
              <a:rPr lang="en-US" sz="1700" b="1" dirty="0">
                <a:latin typeface="Cambria"/>
              </a:rPr>
              <a:t>da </a:t>
            </a:r>
            <a:r>
              <a:rPr lang="pt" sz="1700" b="1" dirty="0">
                <a:latin typeface="Cambria"/>
              </a:rPr>
              <a:t>estimulação precoce em crianças surdas</a:t>
            </a:r>
          </a:p>
          <a:p>
            <a:pPr indent="0" algn="just">
              <a:spcAft>
                <a:spcPts val="210"/>
              </a:spcAft>
            </a:pPr>
            <a:r>
              <a:rPr lang="en-US" sz="1000" dirty="0">
                <a:latin typeface="Calibri"/>
              </a:rPr>
              <a:t>Michelle </a:t>
            </a:r>
            <a:r>
              <a:rPr lang="pt" sz="1000" dirty="0">
                <a:latin typeface="Calibri"/>
              </a:rPr>
              <a:t>Mélo Gurjão Roldão (UFCG)</a:t>
            </a:r>
          </a:p>
          <a:p>
            <a:pPr indent="0" algn="just">
              <a:spcAft>
                <a:spcPts val="1680"/>
              </a:spcAft>
            </a:pPr>
            <a:r>
              <a:rPr lang="pt" sz="1000" dirty="0">
                <a:latin typeface="Calibri"/>
              </a:rPr>
              <a:t>Juliana </a:t>
            </a:r>
            <a:r>
              <a:rPr lang="en-US" sz="1000" dirty="0">
                <a:latin typeface="Calibri"/>
              </a:rPr>
              <a:t>Fernandes </a:t>
            </a:r>
            <a:r>
              <a:rPr lang="pt" sz="1000" dirty="0">
                <a:latin typeface="Calibri"/>
              </a:rPr>
              <a:t>Montalvão Mateus (UFCG)</a:t>
            </a:r>
          </a:p>
          <a:p>
            <a:pPr indent="0" algn="just">
              <a:lnSpc>
                <a:spcPts val="1992"/>
              </a:lnSpc>
              <a:spcAft>
                <a:spcPts val="1260"/>
              </a:spcAft>
            </a:pPr>
            <a:r>
              <a:rPr lang="pt" sz="1100" b="1" dirty="0">
                <a:latin typeface="Calibri"/>
              </a:rPr>
              <a:t>Resumo</a:t>
            </a:r>
            <a:r>
              <a:rPr lang="pt" sz="1000" dirty="0">
                <a:latin typeface="Calibri"/>
              </a:rPr>
              <a:t>: A consciência fonológica (CF) é uma habilidade metalinguística essencial para a alfabetização, pois envolve a </a:t>
            </a:r>
            <a:r>
              <a:rPr lang="pt-BR" sz="1000" dirty="0">
                <a:latin typeface="Calibri"/>
              </a:rPr>
              <a:t>percepção </a:t>
            </a:r>
            <a:r>
              <a:rPr lang="pt" sz="1000" dirty="0">
                <a:latin typeface="Calibri"/>
              </a:rPr>
              <a:t>e manipulação de unidades linguísticas. Nas línguas de sinais (LS), a CF </a:t>
            </a:r>
            <a:r>
              <a:rPr lang="pt-BR" sz="1000" dirty="0">
                <a:latin typeface="Calibri"/>
              </a:rPr>
              <a:t>refere-se </a:t>
            </a:r>
            <a:r>
              <a:rPr lang="pt" sz="1000" dirty="0">
                <a:latin typeface="Calibri"/>
              </a:rPr>
              <a:t>à capacidade de identificar estruturas fonológicas e manipular as unidades sublexicais, isto é, as menores unidades dos elementos mínimos que compõem os sinais (línguas de sinais) (Cruz, 2024). Pesquisas referentes à CF na LS são recentes e desenvolvidas segundo diferentes </a:t>
            </a:r>
            <a:r>
              <a:rPr lang="pt-BR" sz="1000" dirty="0">
                <a:latin typeface="Calibri"/>
              </a:rPr>
              <a:t>objetivos, </a:t>
            </a:r>
            <a:r>
              <a:rPr lang="pt" sz="1000" dirty="0">
                <a:latin typeface="Calibri"/>
              </a:rPr>
              <a:t>como a sua influência na aprendizagem da língua escrita, sua </a:t>
            </a:r>
            <a:r>
              <a:rPr lang="pt-BR" sz="1000" dirty="0">
                <a:latin typeface="Calibri"/>
              </a:rPr>
              <a:t>relação </a:t>
            </a:r>
            <a:r>
              <a:rPr lang="pt" sz="1000" dirty="0">
                <a:latin typeface="Calibri"/>
              </a:rPr>
              <a:t>com a aquisição da linguagem e aspectos neurais e fonológicos envolvidos nessa habilidade. Nesse sentido, o objetivo deste </a:t>
            </a:r>
            <a:r>
              <a:rPr lang="pt-BR" sz="1000" dirty="0">
                <a:latin typeface="Calibri"/>
              </a:rPr>
              <a:t>artigo foi </a:t>
            </a:r>
            <a:r>
              <a:rPr lang="pt" sz="1000" dirty="0">
                <a:latin typeface="Calibri"/>
              </a:rPr>
              <a:t>analisar os resultados de investigações sobre consciência fonológica em línguas de sinais. Para atingirmos esse objetivo, optamos </a:t>
            </a:r>
            <a:r>
              <a:rPr lang="pt-BR" sz="1000" dirty="0">
                <a:latin typeface="Calibri"/>
              </a:rPr>
              <a:t>por </a:t>
            </a:r>
            <a:r>
              <a:rPr lang="pt" sz="1000" dirty="0">
                <a:latin typeface="Calibri"/>
              </a:rPr>
              <a:t>uma </a:t>
            </a:r>
            <a:r>
              <a:rPr lang="pt-BR" sz="1000" dirty="0">
                <a:latin typeface="Calibri"/>
              </a:rPr>
              <a:t>pesquisa qualitativa, </a:t>
            </a:r>
            <a:r>
              <a:rPr lang="pt" sz="1000" dirty="0">
                <a:latin typeface="Calibri"/>
              </a:rPr>
              <a:t>do tipo bibliográfica. Consideramos artigos disponíveis nas bases </a:t>
            </a:r>
            <a:r>
              <a:rPr lang="pt-BR" sz="1000" dirty="0">
                <a:latin typeface="Calibri"/>
              </a:rPr>
              <a:t>eletrônicas </a:t>
            </a:r>
            <a:r>
              <a:rPr lang="pt" sz="1000" dirty="0">
                <a:latin typeface="Calibri"/>
              </a:rPr>
              <a:t>SciELO, Capes e </a:t>
            </a:r>
            <a:r>
              <a:rPr lang="en-US" sz="1000" dirty="0">
                <a:latin typeface="Calibri"/>
              </a:rPr>
              <a:t>Google </a:t>
            </a:r>
            <a:r>
              <a:rPr lang="pt" sz="1000" dirty="0">
                <a:latin typeface="Calibri"/>
              </a:rPr>
              <a:t>Acadêmico, publicados entre 2013 e 2021. Foram revisados estudos nacionais e internacionais, incluindo pesquisas de Cruz (2008, 2016), McQuarrie e Abbott (2013), </a:t>
            </a:r>
            <a:r>
              <a:rPr lang="en-US" sz="1000" dirty="0">
                <a:latin typeface="Calibri"/>
              </a:rPr>
              <a:t>Keck </a:t>
            </a:r>
            <a:r>
              <a:rPr lang="pt" sz="1000" dirty="0">
                <a:latin typeface="Calibri"/>
              </a:rPr>
              <a:t>e Wolgemuth (2020) e </a:t>
            </a:r>
            <a:r>
              <a:rPr lang="en-US" sz="1000" dirty="0">
                <a:latin typeface="Calibri"/>
              </a:rPr>
              <a:t>Holcomb </a:t>
            </a:r>
            <a:r>
              <a:rPr lang="pt" sz="1000" dirty="0">
                <a:latin typeface="Calibri"/>
              </a:rPr>
              <a:t>et al. (2021), que destacam a importância da estimulação precoce e o impacto da aquisição tardia da língua de sinais. Os resultados evidenciam que a CF pode ser fortalecida por meio de intervenções estruturadas e que o acesso precoce à Libras favorece significativamente o desempenho linguístico e acadêmico. Assim, compreender e estimular a consciência fonológica em crianças surdas bilíngues é fundamental para promover alfabetização, desenvolvimento </a:t>
            </a:r>
            <a:r>
              <a:rPr lang="pt-BR" sz="1000" dirty="0">
                <a:latin typeface="Calibri"/>
              </a:rPr>
              <a:t>cognitivo </a:t>
            </a:r>
            <a:r>
              <a:rPr lang="pt" sz="1000" dirty="0">
                <a:latin typeface="Calibri"/>
              </a:rPr>
              <a:t>e escolar, destacando o papel central da família, da escola e de programas de estimulação precoce.</a:t>
            </a:r>
          </a:p>
          <a:p>
            <a:pPr indent="0" algn="just"/>
            <a:r>
              <a:rPr lang="pt-BR" sz="1100" b="1" dirty="0">
                <a:latin typeface="Calibri"/>
              </a:rPr>
              <a:t>Palavras-chave</a:t>
            </a:r>
            <a:r>
              <a:rPr lang="pt-BR" sz="1000" dirty="0">
                <a:latin typeface="Calibri"/>
              </a:rPr>
              <a:t>; </a:t>
            </a:r>
            <a:r>
              <a:rPr lang="pt" sz="1000" dirty="0">
                <a:latin typeface="Calibri"/>
              </a:rPr>
              <a:t>Consciência Fonológica; Libras; Surdez; Aquisição Precoce.</a:t>
            </a:r>
          </a:p>
        </p:txBody>
      </p:sp>
      <p:sp>
        <p:nvSpPr>
          <p:cNvPr id="7" name="Retângulo 6"/>
          <p:cNvSpPr/>
          <p:nvPr/>
        </p:nvSpPr>
        <p:spPr>
          <a:xfrm>
            <a:off x="6333744" y="9933432"/>
            <a:ext cx="161544" cy="128016"/>
          </a:xfrm>
          <a:prstGeom prst="rect">
            <a:avLst/>
          </a:prstGeom>
        </p:spPr>
        <p:txBody>
          <a:bodyPr wrap="none" lIns="0" tIns="0" rIns="0" bIns="0">
            <a:noAutofit/>
          </a:bodyPr>
          <a:lstStyle/>
          <a:p>
            <a:pPr indent="0"/>
            <a:r>
              <a:rPr lang="pt" sz="1100">
                <a:latin typeface="Calibri"/>
              </a:rPr>
              <a:t>14</a:t>
            </a:r>
          </a:p>
        </p:txBody>
      </p:sp>
      <p:grpSp>
        <p:nvGrpSpPr>
          <p:cNvPr id="18" name="Agrupar 17">
            <a:extLst>
              <a:ext uri="{FF2B5EF4-FFF2-40B4-BE49-F238E27FC236}">
                <a16:creationId xmlns:a16="http://schemas.microsoft.com/office/drawing/2014/main" id="{08C2606B-16DB-11E6-A34B-BE9B415524D2}"/>
              </a:ext>
            </a:extLst>
          </p:cNvPr>
          <p:cNvGrpSpPr/>
          <p:nvPr/>
        </p:nvGrpSpPr>
        <p:grpSpPr>
          <a:xfrm>
            <a:off x="1063752" y="436393"/>
            <a:ext cx="5642220" cy="964636"/>
            <a:chOff x="1063752" y="436393"/>
            <a:chExt cx="5642220" cy="964636"/>
          </a:xfrm>
        </p:grpSpPr>
        <p:pic>
          <p:nvPicPr>
            <p:cNvPr id="19" name="object 52">
              <a:extLst>
                <a:ext uri="{FF2B5EF4-FFF2-40B4-BE49-F238E27FC236}">
                  <a16:creationId xmlns:a16="http://schemas.microsoft.com/office/drawing/2014/main" id="{707D12A2-346A-8BED-FBAF-1108D655EC52}"/>
                </a:ext>
              </a:extLst>
            </p:cNvPr>
            <p:cNvPicPr/>
            <p:nvPr/>
          </p:nvPicPr>
          <p:blipFill>
            <a:blip r:embed="rId2" cstate="print"/>
            <a:stretch>
              <a:fillRect/>
            </a:stretch>
          </p:blipFill>
          <p:spPr>
            <a:xfrm>
              <a:off x="1063752" y="436393"/>
              <a:ext cx="1743423" cy="964636"/>
            </a:xfrm>
            <a:prstGeom prst="rect">
              <a:avLst/>
            </a:prstGeom>
          </p:spPr>
        </p:pic>
        <p:pic>
          <p:nvPicPr>
            <p:cNvPr id="20" name="object 53">
              <a:extLst>
                <a:ext uri="{FF2B5EF4-FFF2-40B4-BE49-F238E27FC236}">
                  <a16:creationId xmlns:a16="http://schemas.microsoft.com/office/drawing/2014/main" id="{EE96CAD9-05DB-2B1C-A457-6211CDCBF3FA}"/>
                </a:ext>
              </a:extLst>
            </p:cNvPr>
            <p:cNvPicPr/>
            <p:nvPr/>
          </p:nvPicPr>
          <p:blipFill>
            <a:blip r:embed="rId3" cstate="print"/>
            <a:stretch>
              <a:fillRect/>
            </a:stretch>
          </p:blipFill>
          <p:spPr>
            <a:xfrm>
              <a:off x="4868070" y="895319"/>
              <a:ext cx="1837902" cy="498225"/>
            </a:xfrm>
            <a:prstGeom prst="rect">
              <a:avLst/>
            </a:prstGeom>
          </p:spPr>
        </p:pic>
      </p:grpSp>
    </p:spTree>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tângulo 5"/>
          <p:cNvSpPr/>
          <p:nvPr/>
        </p:nvSpPr>
        <p:spPr>
          <a:xfrm>
            <a:off x="1063752" y="1837944"/>
            <a:ext cx="5431536" cy="679704"/>
          </a:xfrm>
          <a:prstGeom prst="rect">
            <a:avLst/>
          </a:prstGeom>
        </p:spPr>
        <p:txBody>
          <a:bodyPr lIns="0" tIns="0" rIns="0" bIns="0">
            <a:noAutofit/>
          </a:bodyPr>
          <a:lstStyle/>
          <a:p>
            <a:pPr indent="0" algn="just">
              <a:lnSpc>
                <a:spcPts val="2088"/>
              </a:lnSpc>
              <a:spcBef>
                <a:spcPts val="1680"/>
              </a:spcBef>
            </a:pPr>
            <a:r>
              <a:rPr lang="en-US" sz="1700" b="1" dirty="0">
                <a:latin typeface="Cambria"/>
              </a:rPr>
              <a:t>As </a:t>
            </a:r>
            <a:r>
              <a:rPr lang="pt" sz="1700" b="1" dirty="0">
                <a:latin typeface="Cambria"/>
              </a:rPr>
              <a:t>contribuições </a:t>
            </a:r>
            <a:r>
              <a:rPr lang="en-US" sz="1700" b="1" dirty="0">
                <a:latin typeface="Cambria"/>
              </a:rPr>
              <a:t>da </a:t>
            </a:r>
            <a:r>
              <a:rPr lang="pt" sz="1700" b="1" dirty="0">
                <a:latin typeface="Cambria"/>
              </a:rPr>
              <a:t>Teoria Histórico-cultural </a:t>
            </a:r>
            <a:r>
              <a:rPr lang="en-US" sz="1700" b="1" dirty="0">
                <a:latin typeface="Cambria"/>
              </a:rPr>
              <a:t>para a </a:t>
            </a:r>
            <a:r>
              <a:rPr lang="pt" sz="1700" b="1" dirty="0">
                <a:latin typeface="Cambria"/>
              </a:rPr>
              <a:t>aquisição </a:t>
            </a:r>
            <a:r>
              <a:rPr lang="en-US" sz="1700" b="1" dirty="0">
                <a:latin typeface="Cambria"/>
              </a:rPr>
              <a:t>da </a:t>
            </a:r>
            <a:r>
              <a:rPr lang="pt" sz="1700" b="1" dirty="0">
                <a:latin typeface="Cambria"/>
              </a:rPr>
              <a:t>linguagem pela criança Surda</a:t>
            </a:r>
          </a:p>
          <a:p>
            <a:pPr indent="0" algn="just">
              <a:spcAft>
                <a:spcPts val="1680"/>
              </a:spcAft>
            </a:pPr>
            <a:r>
              <a:rPr lang="en-US" sz="1000" dirty="0">
                <a:latin typeface="Calibri"/>
              </a:rPr>
              <a:t>Georgia </a:t>
            </a:r>
            <a:r>
              <a:rPr lang="pt" sz="1000" dirty="0">
                <a:latin typeface="Calibri"/>
              </a:rPr>
              <a:t>Clarice da Silva (UEG-UFG)</a:t>
            </a:r>
          </a:p>
        </p:txBody>
      </p:sp>
      <p:sp>
        <p:nvSpPr>
          <p:cNvPr id="7" name="Retângulo 6"/>
          <p:cNvSpPr/>
          <p:nvPr/>
        </p:nvSpPr>
        <p:spPr>
          <a:xfrm>
            <a:off x="1066800" y="2804160"/>
            <a:ext cx="5428488" cy="3224784"/>
          </a:xfrm>
          <a:prstGeom prst="rect">
            <a:avLst/>
          </a:prstGeom>
        </p:spPr>
        <p:txBody>
          <a:bodyPr lIns="0" tIns="0" rIns="0" bIns="0">
            <a:noAutofit/>
          </a:bodyPr>
          <a:lstStyle/>
          <a:p>
            <a:pPr indent="0" algn="just">
              <a:lnSpc>
                <a:spcPts val="1992"/>
              </a:lnSpc>
              <a:spcBef>
                <a:spcPts val="1680"/>
              </a:spcBef>
              <a:spcAft>
                <a:spcPts val="1260"/>
              </a:spcAft>
            </a:pPr>
            <a:r>
              <a:rPr lang="pt" sz="1100" b="1">
                <a:latin typeface="Calibri"/>
              </a:rPr>
              <a:t>Resumo</a:t>
            </a:r>
            <a:r>
              <a:rPr lang="pt" sz="1000">
                <a:latin typeface="Calibri"/>
              </a:rPr>
              <a:t>: A comunicação em questão discutirá a relação entre a aquisição de linguagem, surdez e cognição. Tendo como objetivo apresentar os contrapontos entre uma aquisição dentro do período esperado e os impactos de uma aquisição tardia por parte de crianças surdas. </a:t>
            </a:r>
            <a:r>
              <a:rPr lang="pt-BR" sz="1000">
                <a:latin typeface="Calibri"/>
              </a:rPr>
              <a:t>Busca-se </a:t>
            </a:r>
            <a:r>
              <a:rPr lang="pt" sz="1000">
                <a:latin typeface="Calibri"/>
              </a:rPr>
              <a:t>estruturar teoricamente a importância da aquisição da linguagem para o desenvolvimento do surdo e, baseado na teoria histórico-cultural, </a:t>
            </a:r>
            <a:r>
              <a:rPr lang="pt-BR" sz="1000">
                <a:latin typeface="Calibri"/>
              </a:rPr>
              <a:t>apresenta-se </a:t>
            </a:r>
            <a:r>
              <a:rPr lang="pt" sz="1000">
                <a:latin typeface="Calibri"/>
              </a:rPr>
              <a:t>a importância da relação social no processo de aquisição de língua. Para tanto, usaremos </a:t>
            </a:r>
            <a:r>
              <a:rPr lang="en-US" sz="1000">
                <a:latin typeface="Calibri"/>
              </a:rPr>
              <a:t>Vygotsky </a:t>
            </a:r>
            <a:r>
              <a:rPr lang="pt" sz="1000">
                <a:latin typeface="Calibri"/>
              </a:rPr>
              <a:t>e Luria (1996) e suas contribuições sobre linguagem, desenvolvimento e aprendizagem, bem como as </a:t>
            </a:r>
            <a:r>
              <a:rPr lang="pt-BR" sz="1000">
                <a:latin typeface="Calibri"/>
              </a:rPr>
              <a:t>reflexões </a:t>
            </a:r>
            <a:r>
              <a:rPr lang="pt" sz="1000">
                <a:latin typeface="Calibri"/>
              </a:rPr>
              <a:t>de </a:t>
            </a:r>
            <a:r>
              <a:rPr lang="en-US" sz="1000">
                <a:latin typeface="Calibri"/>
              </a:rPr>
              <a:t>Vygotsky </a:t>
            </a:r>
            <a:r>
              <a:rPr lang="pt" sz="1000">
                <a:latin typeface="Calibri"/>
              </a:rPr>
              <a:t>(1989, 1991, 2009) sobre pensamento e linguagem, associando-as aos estudos de Quadros (1997, 2011), </a:t>
            </a:r>
            <a:r>
              <a:rPr lang="en-US" sz="1000">
                <a:latin typeface="Calibri"/>
              </a:rPr>
              <a:t>Sacks </a:t>
            </a:r>
            <a:r>
              <a:rPr lang="pt" sz="1000">
                <a:latin typeface="Calibri"/>
              </a:rPr>
              <a:t>(1990) e Goldfeld (1997), que discutem a aquisição da linguagem sob a perspectiva da língua de sinais e a criança surda.</a:t>
            </a:r>
          </a:p>
          <a:p>
            <a:pPr indent="0" algn="just">
              <a:lnSpc>
                <a:spcPts val="2016"/>
              </a:lnSpc>
            </a:pPr>
            <a:r>
              <a:rPr lang="pt-BR" sz="1100" b="1">
                <a:latin typeface="Calibri"/>
              </a:rPr>
              <a:t>Palavras-chaves: </a:t>
            </a:r>
            <a:r>
              <a:rPr lang="pt" sz="1000">
                <a:latin typeface="Calibri"/>
              </a:rPr>
              <a:t>Aquisição de linguagem. Língua de sinais. Desenvolvimento Cognitivo . Aquisição tardia.</a:t>
            </a:r>
          </a:p>
        </p:txBody>
      </p:sp>
      <p:sp>
        <p:nvSpPr>
          <p:cNvPr id="8" name="Retângulo 7"/>
          <p:cNvSpPr/>
          <p:nvPr/>
        </p:nvSpPr>
        <p:spPr>
          <a:xfrm>
            <a:off x="6333744" y="9933432"/>
            <a:ext cx="158496" cy="128016"/>
          </a:xfrm>
          <a:prstGeom prst="rect">
            <a:avLst/>
          </a:prstGeom>
        </p:spPr>
        <p:txBody>
          <a:bodyPr wrap="none" lIns="0" tIns="0" rIns="0" bIns="0">
            <a:noAutofit/>
          </a:bodyPr>
          <a:lstStyle/>
          <a:p>
            <a:pPr indent="0"/>
            <a:r>
              <a:rPr lang="pt" sz="1100">
                <a:latin typeface="Calibri"/>
              </a:rPr>
              <a:t>15</a:t>
            </a:r>
          </a:p>
        </p:txBody>
      </p:sp>
      <p:grpSp>
        <p:nvGrpSpPr>
          <p:cNvPr id="19" name="Agrupar 18">
            <a:extLst>
              <a:ext uri="{FF2B5EF4-FFF2-40B4-BE49-F238E27FC236}">
                <a16:creationId xmlns:a16="http://schemas.microsoft.com/office/drawing/2014/main" id="{089B719B-E1F9-DC06-85FC-0336D3DDAEA7}"/>
              </a:ext>
            </a:extLst>
          </p:cNvPr>
          <p:cNvGrpSpPr/>
          <p:nvPr/>
        </p:nvGrpSpPr>
        <p:grpSpPr>
          <a:xfrm>
            <a:off x="1063752" y="436393"/>
            <a:ext cx="5642220" cy="964636"/>
            <a:chOff x="1063752" y="436393"/>
            <a:chExt cx="5642220" cy="964636"/>
          </a:xfrm>
        </p:grpSpPr>
        <p:pic>
          <p:nvPicPr>
            <p:cNvPr id="20" name="object 52">
              <a:extLst>
                <a:ext uri="{FF2B5EF4-FFF2-40B4-BE49-F238E27FC236}">
                  <a16:creationId xmlns:a16="http://schemas.microsoft.com/office/drawing/2014/main" id="{D6D6CD24-161A-2D8B-D079-2F460656484F}"/>
                </a:ext>
              </a:extLst>
            </p:cNvPr>
            <p:cNvPicPr/>
            <p:nvPr/>
          </p:nvPicPr>
          <p:blipFill>
            <a:blip r:embed="rId2" cstate="print"/>
            <a:stretch>
              <a:fillRect/>
            </a:stretch>
          </p:blipFill>
          <p:spPr>
            <a:xfrm>
              <a:off x="1063752" y="436393"/>
              <a:ext cx="1743423" cy="964636"/>
            </a:xfrm>
            <a:prstGeom prst="rect">
              <a:avLst/>
            </a:prstGeom>
          </p:spPr>
        </p:pic>
        <p:pic>
          <p:nvPicPr>
            <p:cNvPr id="21" name="object 53">
              <a:extLst>
                <a:ext uri="{FF2B5EF4-FFF2-40B4-BE49-F238E27FC236}">
                  <a16:creationId xmlns:a16="http://schemas.microsoft.com/office/drawing/2014/main" id="{48DFEEA2-5F7A-6D0C-1D7A-FA27F9BFA4D1}"/>
                </a:ext>
              </a:extLst>
            </p:cNvPr>
            <p:cNvPicPr/>
            <p:nvPr/>
          </p:nvPicPr>
          <p:blipFill>
            <a:blip r:embed="rId3" cstate="print"/>
            <a:stretch>
              <a:fillRect/>
            </a:stretch>
          </p:blipFill>
          <p:spPr>
            <a:xfrm>
              <a:off x="4868070" y="895319"/>
              <a:ext cx="1837902" cy="498225"/>
            </a:xfrm>
            <a:prstGeom prst="rect">
              <a:avLst/>
            </a:prstGeom>
          </p:spPr>
        </p:pic>
      </p:grpSp>
    </p:spTree>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tângulo 5"/>
          <p:cNvSpPr/>
          <p:nvPr/>
        </p:nvSpPr>
        <p:spPr>
          <a:xfrm>
            <a:off x="1066800" y="1837944"/>
            <a:ext cx="5431536" cy="6492240"/>
          </a:xfrm>
          <a:prstGeom prst="rect">
            <a:avLst/>
          </a:prstGeom>
        </p:spPr>
        <p:txBody>
          <a:bodyPr lIns="0" tIns="0" rIns="0" bIns="0">
            <a:noAutofit/>
          </a:bodyPr>
          <a:lstStyle/>
          <a:p>
            <a:pPr indent="0" algn="just">
              <a:lnSpc>
                <a:spcPts val="2088"/>
              </a:lnSpc>
            </a:pPr>
            <a:r>
              <a:rPr lang="pt" sz="1700" b="1">
                <a:latin typeface="Cambria"/>
              </a:rPr>
              <a:t>O Ensino </a:t>
            </a:r>
            <a:r>
              <a:rPr lang="en-US" sz="1700" b="1">
                <a:latin typeface="Cambria"/>
              </a:rPr>
              <a:t>de Libras </a:t>
            </a:r>
            <a:r>
              <a:rPr lang="pt" sz="1700" b="1">
                <a:latin typeface="Cambria"/>
              </a:rPr>
              <a:t>como </a:t>
            </a:r>
            <a:r>
              <a:rPr lang="en-US" sz="1700" b="1">
                <a:latin typeface="Cambria"/>
              </a:rPr>
              <a:t>L2M2 </a:t>
            </a:r>
            <a:r>
              <a:rPr lang="pt" sz="1700" b="1">
                <a:latin typeface="Cambria"/>
              </a:rPr>
              <a:t>em </a:t>
            </a:r>
            <a:r>
              <a:rPr lang="en-US" sz="1700" b="1">
                <a:latin typeface="Cambria"/>
              </a:rPr>
              <a:t>AVAs sob </a:t>
            </a:r>
            <a:r>
              <a:rPr lang="pt" sz="1700" b="1">
                <a:latin typeface="Cambria"/>
              </a:rPr>
              <a:t>a ótica </a:t>
            </a:r>
            <a:r>
              <a:rPr lang="en-US" sz="1700" b="1">
                <a:latin typeface="Cambria"/>
              </a:rPr>
              <a:t>da </a:t>
            </a:r>
            <a:r>
              <a:rPr lang="pt" sz="1700" b="1">
                <a:latin typeface="Cambria"/>
              </a:rPr>
              <a:t>complexidade</a:t>
            </a:r>
          </a:p>
          <a:p>
            <a:pPr indent="0" algn="just">
              <a:spcAft>
                <a:spcPts val="1680"/>
              </a:spcAft>
            </a:pPr>
            <a:r>
              <a:rPr lang="pt-BR" sz="1000">
                <a:latin typeface="Calibri"/>
              </a:rPr>
              <a:t>Waldérick </a:t>
            </a:r>
            <a:r>
              <a:rPr lang="en-US" sz="1000">
                <a:latin typeface="Calibri"/>
              </a:rPr>
              <a:t>de Oliveira </a:t>
            </a:r>
            <a:r>
              <a:rPr lang="pt-BR" sz="1000">
                <a:latin typeface="Calibri"/>
              </a:rPr>
              <a:t>Mendes Alencar </a:t>
            </a:r>
            <a:r>
              <a:rPr lang="en-US" sz="1000">
                <a:latin typeface="Calibri"/>
              </a:rPr>
              <a:t>(UFMA)</a:t>
            </a:r>
          </a:p>
          <a:p>
            <a:pPr indent="0" algn="just">
              <a:lnSpc>
                <a:spcPts val="1992"/>
              </a:lnSpc>
              <a:spcAft>
                <a:spcPts val="1260"/>
              </a:spcAft>
            </a:pPr>
            <a:r>
              <a:rPr lang="pt-BR" sz="1100" b="1">
                <a:latin typeface="Calibri"/>
              </a:rPr>
              <a:t>Resumo</a:t>
            </a:r>
            <a:r>
              <a:rPr lang="pt-BR" sz="1000">
                <a:latin typeface="Calibri"/>
              </a:rPr>
              <a:t>: Esta comunicação aborda o ensino de Libras como Segunda Língua de Segunda Modalidade (L2M2) em Ambientes Virtuais de Aprendizagem (AVAs), focando o curso livre básico de Libras oferecido pela UEMAnet, utilizando a Teoria da Complexidade com ênfase nas características dos Sistemas Adaptativos Complexos (SACs). O estudo tem como objetivo geral analisar as marcas de complexidade no ensino de Libras como L2M2 no curso livre do AVA da UEMAnet, considerando tanto o ensino de Libras como L2M2 quanto o AVA da UEMAnet como SACs. Baseando-se na Teoria da Complexidade de Edgar </a:t>
            </a:r>
            <a:r>
              <a:rPr lang="en-US" sz="1000">
                <a:latin typeface="Calibri"/>
              </a:rPr>
              <a:t>Morin </a:t>
            </a:r>
            <a:r>
              <a:rPr lang="pt-BR" sz="1000">
                <a:latin typeface="Calibri"/>
              </a:rPr>
              <a:t>(2015) e em autores como Larsen-Freeman (1997), Paiva (2014), dentre outros. </a:t>
            </a:r>
            <a:r>
              <a:rPr lang="pt" sz="1000">
                <a:latin typeface="Calibri"/>
              </a:rPr>
              <a:t>Metodologicamente, </a:t>
            </a:r>
            <a:r>
              <a:rPr lang="pt-BR" sz="1000">
                <a:latin typeface="Calibri"/>
              </a:rPr>
              <a:t>foram realizadas, com base em Bardin (2010), análises qualitativas dos conteúdos do curso, </a:t>
            </a:r>
            <a:r>
              <a:rPr lang="en-US" sz="1000">
                <a:latin typeface="Calibri"/>
              </a:rPr>
              <a:t>com </a:t>
            </a:r>
            <a:r>
              <a:rPr lang="pt-BR" sz="1000">
                <a:latin typeface="Calibri"/>
              </a:rPr>
              <a:t>prints do AVA analisado, incluindo análise dos módulos, atividades, videoaulas, materiais disponibilizados e recursos tecnológicos do curso. A análise seguiu três etapas: (1) </a:t>
            </a:r>
            <a:r>
              <a:rPr lang="pt" sz="1000">
                <a:latin typeface="Calibri"/>
              </a:rPr>
              <a:t>pré-análise, </a:t>
            </a:r>
            <a:r>
              <a:rPr lang="pt-BR" sz="1000">
                <a:latin typeface="Calibri"/>
              </a:rPr>
              <a:t>com organização e seleção dos materiais coletados; (2) exploração do material, categorizando conteúdos segundo parâmetros da Complexidade e das propriedades dos SACs; e (3) tratamento e interpretação dos resultados, relacionando evidências do AVA às marcas de </a:t>
            </a:r>
            <a:r>
              <a:rPr lang="pt" sz="1000">
                <a:latin typeface="Calibri"/>
              </a:rPr>
              <a:t>auto-organização, </a:t>
            </a:r>
            <a:r>
              <a:rPr lang="pt-BR" sz="1000">
                <a:latin typeface="Calibri"/>
              </a:rPr>
              <a:t>adaptação e dinamicidade do ensino de Libras como L2M2. O trabalho destaca a importância dos AVAs na democratização do acesso ao ensino de Libras como L2M2, abordando também as implicações socioculturais e a contribuição da modalidade EAD para o uso, difusão e valorização da língua de sinais. Entretanto, a pesquisa também identifica limitações específicas, como a falta de interações </a:t>
            </a:r>
            <a:r>
              <a:rPr lang="pt" sz="1000">
                <a:latin typeface="Calibri"/>
              </a:rPr>
              <a:t>síncronas </a:t>
            </a:r>
            <a:r>
              <a:rPr lang="pt-BR" sz="1000">
                <a:latin typeface="Calibri"/>
              </a:rPr>
              <a:t>e </a:t>
            </a:r>
            <a:r>
              <a:rPr lang="en-US" sz="1000">
                <a:latin typeface="Calibri"/>
              </a:rPr>
              <a:t>feedback </a:t>
            </a:r>
            <a:r>
              <a:rPr lang="pt-BR" sz="1000">
                <a:latin typeface="Calibri"/>
              </a:rPr>
              <a:t>imediato, que são fundamentais para a fluência em uma língua cinésico-visual.</a:t>
            </a:r>
          </a:p>
          <a:p>
            <a:pPr indent="0" algn="just"/>
            <a:r>
              <a:rPr lang="pt-BR" sz="1100" b="1">
                <a:latin typeface="Calibri"/>
              </a:rPr>
              <a:t>Palavras-chaves: </a:t>
            </a:r>
            <a:r>
              <a:rPr lang="pt-BR" sz="1000">
                <a:latin typeface="Calibri"/>
              </a:rPr>
              <a:t>ensino; Libras; segunda língua; AVAs; complexidade.</a:t>
            </a:r>
          </a:p>
        </p:txBody>
      </p:sp>
      <p:sp>
        <p:nvSpPr>
          <p:cNvPr id="7" name="Retângulo 6"/>
          <p:cNvSpPr/>
          <p:nvPr/>
        </p:nvSpPr>
        <p:spPr>
          <a:xfrm>
            <a:off x="6333744" y="9933432"/>
            <a:ext cx="164592" cy="128016"/>
          </a:xfrm>
          <a:prstGeom prst="rect">
            <a:avLst/>
          </a:prstGeom>
        </p:spPr>
        <p:txBody>
          <a:bodyPr wrap="none" lIns="0" tIns="0" rIns="0" bIns="0">
            <a:noAutofit/>
          </a:bodyPr>
          <a:lstStyle/>
          <a:p>
            <a:pPr indent="0"/>
            <a:r>
              <a:rPr lang="pt-BR" sz="1100">
                <a:latin typeface="Calibri"/>
              </a:rPr>
              <a:t>16</a:t>
            </a:r>
          </a:p>
        </p:txBody>
      </p:sp>
      <p:grpSp>
        <p:nvGrpSpPr>
          <p:cNvPr id="18" name="Agrupar 17">
            <a:extLst>
              <a:ext uri="{FF2B5EF4-FFF2-40B4-BE49-F238E27FC236}">
                <a16:creationId xmlns:a16="http://schemas.microsoft.com/office/drawing/2014/main" id="{4C7988C8-4174-A8D7-41BC-EF09796C1A83}"/>
              </a:ext>
            </a:extLst>
          </p:cNvPr>
          <p:cNvGrpSpPr/>
          <p:nvPr/>
        </p:nvGrpSpPr>
        <p:grpSpPr>
          <a:xfrm>
            <a:off x="1063752" y="436393"/>
            <a:ext cx="5642220" cy="964636"/>
            <a:chOff x="1063752" y="436393"/>
            <a:chExt cx="5642220" cy="964636"/>
          </a:xfrm>
        </p:grpSpPr>
        <p:pic>
          <p:nvPicPr>
            <p:cNvPr id="19" name="object 52">
              <a:extLst>
                <a:ext uri="{FF2B5EF4-FFF2-40B4-BE49-F238E27FC236}">
                  <a16:creationId xmlns:a16="http://schemas.microsoft.com/office/drawing/2014/main" id="{0D279ABB-96A6-9B79-346E-E8E4D63F12ED}"/>
                </a:ext>
              </a:extLst>
            </p:cNvPr>
            <p:cNvPicPr/>
            <p:nvPr/>
          </p:nvPicPr>
          <p:blipFill>
            <a:blip r:embed="rId2" cstate="print"/>
            <a:stretch>
              <a:fillRect/>
            </a:stretch>
          </p:blipFill>
          <p:spPr>
            <a:xfrm>
              <a:off x="1063752" y="436393"/>
              <a:ext cx="1743423" cy="964636"/>
            </a:xfrm>
            <a:prstGeom prst="rect">
              <a:avLst/>
            </a:prstGeom>
          </p:spPr>
        </p:pic>
        <p:pic>
          <p:nvPicPr>
            <p:cNvPr id="20" name="object 53">
              <a:extLst>
                <a:ext uri="{FF2B5EF4-FFF2-40B4-BE49-F238E27FC236}">
                  <a16:creationId xmlns:a16="http://schemas.microsoft.com/office/drawing/2014/main" id="{7984D98C-1CEF-186E-F9C0-B85C9504CBF9}"/>
                </a:ext>
              </a:extLst>
            </p:cNvPr>
            <p:cNvPicPr/>
            <p:nvPr/>
          </p:nvPicPr>
          <p:blipFill>
            <a:blip r:embed="rId3" cstate="print"/>
            <a:stretch>
              <a:fillRect/>
            </a:stretch>
          </p:blipFill>
          <p:spPr>
            <a:xfrm>
              <a:off x="4868070" y="895319"/>
              <a:ext cx="1837902" cy="498225"/>
            </a:xfrm>
            <a:prstGeom prst="rect">
              <a:avLst/>
            </a:prstGeom>
          </p:spPr>
        </p:pic>
      </p:grpSp>
    </p:spTree>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tângulo 5"/>
          <p:cNvSpPr/>
          <p:nvPr/>
        </p:nvSpPr>
        <p:spPr>
          <a:xfrm>
            <a:off x="1063752" y="1837944"/>
            <a:ext cx="5434584" cy="6684264"/>
          </a:xfrm>
          <a:prstGeom prst="rect">
            <a:avLst/>
          </a:prstGeom>
        </p:spPr>
        <p:txBody>
          <a:bodyPr lIns="0" tIns="0" rIns="0" bIns="0">
            <a:noAutofit/>
          </a:bodyPr>
          <a:lstStyle/>
          <a:p>
            <a:pPr indent="0" algn="just">
              <a:lnSpc>
                <a:spcPts val="2088"/>
              </a:lnSpc>
              <a:spcBef>
                <a:spcPts val="1680"/>
              </a:spcBef>
            </a:pPr>
            <a:r>
              <a:rPr lang="pt" sz="1700" b="1">
                <a:latin typeface="Cambria"/>
              </a:rPr>
              <a:t>Integrações pelo </a:t>
            </a:r>
            <a:r>
              <a:rPr lang="en-US" sz="1700" b="1">
                <a:latin typeface="Cambria"/>
              </a:rPr>
              <a:t>digital: </a:t>
            </a:r>
            <a:r>
              <a:rPr lang="pt" sz="1700" b="1">
                <a:latin typeface="Cambria"/>
              </a:rPr>
              <a:t>Produção de conteúdos voltados para a Libras e as singularidades surdas nas </a:t>
            </a:r>
            <a:r>
              <a:rPr lang="en-US" sz="1700" b="1">
                <a:latin typeface="Cambria"/>
              </a:rPr>
              <a:t>redes </a:t>
            </a:r>
            <a:r>
              <a:rPr lang="pt" sz="1700" b="1">
                <a:latin typeface="Cambria"/>
              </a:rPr>
              <a:t>sociais</a:t>
            </a:r>
          </a:p>
          <a:p>
            <a:pPr indent="0" algn="just">
              <a:spcAft>
                <a:spcPts val="210"/>
              </a:spcAft>
            </a:pPr>
            <a:r>
              <a:rPr lang="en-US" sz="1000">
                <a:latin typeface="Calibri"/>
              </a:rPr>
              <a:t>Laura Mattes Lagrange </a:t>
            </a:r>
            <a:r>
              <a:rPr lang="pt" sz="1000">
                <a:latin typeface="Calibri"/>
              </a:rPr>
              <a:t>(INES)</a:t>
            </a:r>
          </a:p>
          <a:p>
            <a:pPr indent="0" algn="just">
              <a:spcAft>
                <a:spcPts val="1680"/>
              </a:spcAft>
            </a:pPr>
            <a:r>
              <a:rPr lang="pt" sz="1000">
                <a:latin typeface="Calibri"/>
              </a:rPr>
              <a:t>Renata Cardoso de Sá Ribeiro Razuck (UFRJ)</a:t>
            </a:r>
          </a:p>
          <a:p>
            <a:pPr indent="0" algn="just">
              <a:lnSpc>
                <a:spcPts val="1992"/>
              </a:lnSpc>
              <a:spcAft>
                <a:spcPts val="1260"/>
              </a:spcAft>
            </a:pPr>
            <a:r>
              <a:rPr lang="pt" sz="1100" b="1">
                <a:latin typeface="Calibri"/>
              </a:rPr>
              <a:t>Resumo</a:t>
            </a:r>
            <a:r>
              <a:rPr lang="pt" sz="1000">
                <a:latin typeface="Calibri"/>
              </a:rPr>
              <a:t>: As problemáticas abordadas neste estudo estão ligadas a dois principais campos: o primeiro trata dos aspectos relacionados </a:t>
            </a:r>
            <a:r>
              <a:rPr lang="pt-BR" sz="1000">
                <a:latin typeface="Calibri"/>
              </a:rPr>
              <a:t>às </a:t>
            </a:r>
            <a:r>
              <a:rPr lang="pt" sz="1000">
                <a:latin typeface="Calibri"/>
              </a:rPr>
              <a:t>particularidades surdas e o segundo faz referência </a:t>
            </a:r>
            <a:r>
              <a:rPr lang="pt-BR" sz="1000">
                <a:latin typeface="Calibri"/>
              </a:rPr>
              <a:t>às </a:t>
            </a:r>
            <a:r>
              <a:rPr lang="pt" sz="1000">
                <a:latin typeface="Calibri"/>
              </a:rPr>
              <a:t>implicações sociais da popularização das redes sociais. O objetivo geral consistiu em verificar os impactos promovidos pela página do Grupo de Estudos e Pesquisas sobre Singularidades Surdas </a:t>
            </a:r>
            <a:r>
              <a:rPr lang="pt-BR" sz="1000">
                <a:latin typeface="Calibri"/>
              </a:rPr>
              <a:t>(GEPESS) </a:t>
            </a:r>
            <a:r>
              <a:rPr lang="pt" sz="1000">
                <a:latin typeface="Calibri"/>
              </a:rPr>
              <a:t>do Programa de </a:t>
            </a:r>
            <a:r>
              <a:rPr lang="pt-BR" sz="1000">
                <a:latin typeface="Calibri"/>
              </a:rPr>
              <a:t>Pós-Graduação </a:t>
            </a:r>
            <a:r>
              <a:rPr lang="pt" sz="1000">
                <a:latin typeface="Calibri"/>
              </a:rPr>
              <a:t>em Educação (PPGE) da Universidade Federal do Rio de Janeiro (UFRJ) na plataforma Instagram. Entre os autores </a:t>
            </a:r>
            <a:r>
              <a:rPr lang="pt-BR" sz="1000">
                <a:latin typeface="Calibri"/>
              </a:rPr>
              <a:t>mais </a:t>
            </a:r>
            <a:r>
              <a:rPr lang="pt" sz="1000">
                <a:latin typeface="Calibri"/>
              </a:rPr>
              <a:t>relevantes para o desenvolvimento desta investigação estão, </a:t>
            </a:r>
            <a:r>
              <a:rPr lang="en-US" sz="1000">
                <a:latin typeface="Calibri"/>
              </a:rPr>
              <a:t>quanto </a:t>
            </a:r>
            <a:r>
              <a:rPr lang="pt" sz="1000">
                <a:latin typeface="Calibri"/>
              </a:rPr>
              <a:t>aos saberes da comunidade surda, Gesser (2009) e Buzar (2024) e, quanto aos avanços tecnológicos na sociedade, Allegretti et al. (2012) e </a:t>
            </a:r>
            <a:r>
              <a:rPr lang="en-US" sz="1000">
                <a:latin typeface="Calibri"/>
              </a:rPr>
              <a:t>Buckingham </a:t>
            </a:r>
            <a:r>
              <a:rPr lang="pt" sz="1000">
                <a:latin typeface="Calibri"/>
              </a:rPr>
              <a:t>(2022). Sob viés quantitativo, os procedimentos metodológicos desta investigação corresponderam a um estudo de caso. Consideraram-se dois principais fatores para exame: as publicações realizadas na página nos anos de 2022, 2023, 2024 e no 2° semestre de 2025 e as quantificações do engajamento alcançado pela página, a respeito de curtidas, comentários, visualizações e seguidores. A partir dos dados construídos, </a:t>
            </a:r>
            <a:r>
              <a:rPr lang="pt-BR" sz="1000">
                <a:latin typeface="Calibri"/>
              </a:rPr>
              <a:t>acredita-se </a:t>
            </a:r>
            <a:r>
              <a:rPr lang="pt" sz="1000">
                <a:latin typeface="Calibri"/>
              </a:rPr>
              <a:t>que muitos usuários tenham tido o primeiro contato com a página do GEPESS pelas </a:t>
            </a:r>
            <a:r>
              <a:rPr lang="pt-BR" sz="1000">
                <a:latin typeface="Calibri"/>
              </a:rPr>
              <a:t>postagens </a:t>
            </a:r>
            <a:r>
              <a:rPr lang="pt" sz="1000">
                <a:latin typeface="Calibri"/>
              </a:rPr>
              <a:t>voltadas para o aprendizado da Língua Brasileira de Sinais (Libras) e decidido acompanhar os diversos conteúdos compartilhados. A questão ressalta a demanda social por </a:t>
            </a:r>
            <a:r>
              <a:rPr lang="pt-BR" sz="1000">
                <a:latin typeface="Calibri"/>
              </a:rPr>
              <a:t>mais </a:t>
            </a:r>
            <a:r>
              <a:rPr lang="pt" sz="1000">
                <a:latin typeface="Calibri"/>
              </a:rPr>
              <a:t>oportunidades de aprendizado da Libras. </a:t>
            </a:r>
            <a:r>
              <a:rPr lang="pt-BR" sz="1000">
                <a:latin typeface="Calibri"/>
              </a:rPr>
              <a:t>Espera-se </a:t>
            </a:r>
            <a:r>
              <a:rPr lang="pt" sz="1000">
                <a:latin typeface="Calibri"/>
              </a:rPr>
              <a:t>que, por meio da continuidade do trabalho nas redes sociais do GEPESS, </a:t>
            </a:r>
            <a:r>
              <a:rPr lang="pt-BR" sz="1000">
                <a:latin typeface="Calibri"/>
              </a:rPr>
              <a:t>mais </a:t>
            </a:r>
            <a:r>
              <a:rPr lang="pt" sz="1000">
                <a:latin typeface="Calibri"/>
              </a:rPr>
              <a:t>sujeitos tenham contato com a língua e com outros caminhos de aproximação da comunidade surda.</a:t>
            </a:r>
          </a:p>
          <a:p>
            <a:pPr indent="0" algn="just"/>
            <a:r>
              <a:rPr lang="pt-BR" sz="1100" b="1">
                <a:latin typeface="Calibri"/>
              </a:rPr>
              <a:t>Palavra-chave</a:t>
            </a:r>
            <a:r>
              <a:rPr lang="pt-BR" sz="1000">
                <a:latin typeface="Calibri"/>
              </a:rPr>
              <a:t>; </a:t>
            </a:r>
            <a:r>
              <a:rPr lang="pt" sz="1000">
                <a:latin typeface="Calibri"/>
              </a:rPr>
              <a:t>Estudo de Caso; Língua Brasileira de Sinais; Instagram.</a:t>
            </a:r>
          </a:p>
        </p:txBody>
      </p:sp>
      <p:sp>
        <p:nvSpPr>
          <p:cNvPr id="7" name="Retângulo 6"/>
          <p:cNvSpPr/>
          <p:nvPr/>
        </p:nvSpPr>
        <p:spPr>
          <a:xfrm>
            <a:off x="6333744" y="9933432"/>
            <a:ext cx="161544" cy="128016"/>
          </a:xfrm>
          <a:prstGeom prst="rect">
            <a:avLst/>
          </a:prstGeom>
        </p:spPr>
        <p:txBody>
          <a:bodyPr wrap="none" lIns="0" tIns="0" rIns="0" bIns="0">
            <a:noAutofit/>
          </a:bodyPr>
          <a:lstStyle/>
          <a:p>
            <a:pPr indent="0"/>
            <a:r>
              <a:rPr lang="pt" sz="1100">
                <a:latin typeface="Calibri"/>
              </a:rPr>
              <a:t>17</a:t>
            </a:r>
          </a:p>
        </p:txBody>
      </p:sp>
      <p:grpSp>
        <p:nvGrpSpPr>
          <p:cNvPr id="18" name="Agrupar 17">
            <a:extLst>
              <a:ext uri="{FF2B5EF4-FFF2-40B4-BE49-F238E27FC236}">
                <a16:creationId xmlns:a16="http://schemas.microsoft.com/office/drawing/2014/main" id="{7AFAE518-B558-2A2D-5FF6-8FCB02A20813}"/>
              </a:ext>
            </a:extLst>
          </p:cNvPr>
          <p:cNvGrpSpPr/>
          <p:nvPr/>
        </p:nvGrpSpPr>
        <p:grpSpPr>
          <a:xfrm>
            <a:off x="1063752" y="436393"/>
            <a:ext cx="5642220" cy="964636"/>
            <a:chOff x="1063752" y="436393"/>
            <a:chExt cx="5642220" cy="964636"/>
          </a:xfrm>
        </p:grpSpPr>
        <p:pic>
          <p:nvPicPr>
            <p:cNvPr id="19" name="object 52">
              <a:extLst>
                <a:ext uri="{FF2B5EF4-FFF2-40B4-BE49-F238E27FC236}">
                  <a16:creationId xmlns:a16="http://schemas.microsoft.com/office/drawing/2014/main" id="{ACEFD4EE-254E-D1E5-AFBD-B3AD6D25CF0C}"/>
                </a:ext>
              </a:extLst>
            </p:cNvPr>
            <p:cNvPicPr/>
            <p:nvPr/>
          </p:nvPicPr>
          <p:blipFill>
            <a:blip r:embed="rId2" cstate="print"/>
            <a:stretch>
              <a:fillRect/>
            </a:stretch>
          </p:blipFill>
          <p:spPr>
            <a:xfrm>
              <a:off x="1063752" y="436393"/>
              <a:ext cx="1743423" cy="964636"/>
            </a:xfrm>
            <a:prstGeom prst="rect">
              <a:avLst/>
            </a:prstGeom>
          </p:spPr>
        </p:pic>
        <p:pic>
          <p:nvPicPr>
            <p:cNvPr id="20" name="object 53">
              <a:extLst>
                <a:ext uri="{FF2B5EF4-FFF2-40B4-BE49-F238E27FC236}">
                  <a16:creationId xmlns:a16="http://schemas.microsoft.com/office/drawing/2014/main" id="{AB523E79-32E9-57D1-344D-367801F5AF31}"/>
                </a:ext>
              </a:extLst>
            </p:cNvPr>
            <p:cNvPicPr/>
            <p:nvPr/>
          </p:nvPicPr>
          <p:blipFill>
            <a:blip r:embed="rId3" cstate="print"/>
            <a:stretch>
              <a:fillRect/>
            </a:stretch>
          </p:blipFill>
          <p:spPr>
            <a:xfrm>
              <a:off x="4868070" y="895319"/>
              <a:ext cx="1837902" cy="498225"/>
            </a:xfrm>
            <a:prstGeom prst="rect">
              <a:avLst/>
            </a:prstGeom>
          </p:spPr>
        </p:pic>
      </p:grpSp>
    </p:spTree>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tângulo 5"/>
          <p:cNvSpPr/>
          <p:nvPr/>
        </p:nvSpPr>
        <p:spPr>
          <a:xfrm>
            <a:off x="1063752" y="1840992"/>
            <a:ext cx="5434584" cy="6028944"/>
          </a:xfrm>
          <a:prstGeom prst="rect">
            <a:avLst/>
          </a:prstGeom>
        </p:spPr>
        <p:txBody>
          <a:bodyPr lIns="0" tIns="0" rIns="0" bIns="0">
            <a:noAutofit/>
          </a:bodyPr>
          <a:lstStyle/>
          <a:p>
            <a:pPr indent="0" algn="just">
              <a:lnSpc>
                <a:spcPts val="2088"/>
              </a:lnSpc>
            </a:pPr>
            <a:r>
              <a:rPr lang="pt" sz="1700" b="1">
                <a:latin typeface="Cambria"/>
              </a:rPr>
              <a:t>Emoção quantificada </a:t>
            </a:r>
            <a:r>
              <a:rPr lang="en-US" sz="1700" b="1">
                <a:latin typeface="Cambria"/>
              </a:rPr>
              <a:t>e </a:t>
            </a:r>
            <a:r>
              <a:rPr lang="pt" sz="1700" b="1">
                <a:latin typeface="Cambria"/>
              </a:rPr>
              <a:t>afetividade </a:t>
            </a:r>
            <a:r>
              <a:rPr lang="en-US" sz="1700" b="1">
                <a:latin typeface="Cambria"/>
              </a:rPr>
              <a:t>no </a:t>
            </a:r>
            <a:r>
              <a:rPr lang="pt" sz="1700" b="1">
                <a:latin typeface="Cambria"/>
              </a:rPr>
              <a:t>texto traduzido </a:t>
            </a:r>
            <a:r>
              <a:rPr lang="en-US" sz="1700" b="1">
                <a:latin typeface="Cambria"/>
              </a:rPr>
              <a:t>e </a:t>
            </a:r>
            <a:r>
              <a:rPr lang="pt" sz="1700" b="1">
                <a:latin typeface="Cambria"/>
              </a:rPr>
              <a:t>interpretado </a:t>
            </a:r>
            <a:r>
              <a:rPr lang="en-US" sz="1700" b="1">
                <a:latin typeface="Cambria"/>
              </a:rPr>
              <a:t>do </a:t>
            </a:r>
            <a:r>
              <a:rPr lang="pt" sz="1700" b="1">
                <a:latin typeface="Cambria"/>
              </a:rPr>
              <a:t>português </a:t>
            </a:r>
            <a:r>
              <a:rPr lang="en-US" sz="1700" b="1">
                <a:latin typeface="Cambria"/>
              </a:rPr>
              <a:t>para a Libras</a:t>
            </a:r>
          </a:p>
          <a:p>
            <a:pPr indent="0" algn="just">
              <a:spcAft>
                <a:spcPts val="1680"/>
              </a:spcAft>
            </a:pPr>
            <a:r>
              <a:rPr lang="en-US" sz="1000">
                <a:latin typeface="Calibri"/>
              </a:rPr>
              <a:t>William </a:t>
            </a:r>
            <a:r>
              <a:rPr lang="pt-BR" sz="1000">
                <a:latin typeface="Calibri"/>
              </a:rPr>
              <a:t>Jônatas </a:t>
            </a:r>
            <a:r>
              <a:rPr lang="en-US" sz="1000">
                <a:latin typeface="Calibri"/>
              </a:rPr>
              <a:t>Vidal Coutinho (UNIFAP)</a:t>
            </a:r>
          </a:p>
          <a:p>
            <a:pPr indent="0" algn="just">
              <a:lnSpc>
                <a:spcPts val="1608"/>
              </a:lnSpc>
              <a:spcAft>
                <a:spcPts val="1050"/>
              </a:spcAft>
            </a:pPr>
            <a:r>
              <a:rPr lang="pt-BR" sz="1100" b="1">
                <a:latin typeface="Calibri"/>
              </a:rPr>
              <a:t>Resumo</a:t>
            </a:r>
            <a:r>
              <a:rPr lang="pt-BR" sz="1000">
                <a:latin typeface="Calibri"/>
              </a:rPr>
              <a:t>: A comunicação tem como objetivo analisar comparativamente as emoções de pessoas surdas </a:t>
            </a:r>
            <a:r>
              <a:rPr lang="pt" sz="1000">
                <a:latin typeface="Calibri"/>
              </a:rPr>
              <a:t>sinalizadoras </a:t>
            </a:r>
            <a:r>
              <a:rPr lang="pt-BR" sz="1000">
                <a:latin typeface="Calibri"/>
              </a:rPr>
              <a:t>diante da exposição de informações apresentadas em quatro modalidades: português escrito, Libras escrita, Libras sinalizada por intérprete humano e Libras sinalizada por </a:t>
            </a:r>
            <a:r>
              <a:rPr lang="en-US" sz="1000">
                <a:latin typeface="Calibri"/>
              </a:rPr>
              <a:t>avatar. </a:t>
            </a:r>
            <a:r>
              <a:rPr lang="pt-BR" sz="1000">
                <a:latin typeface="Calibri"/>
              </a:rPr>
              <a:t>Busca-se identificar as emoções evocadas a partir do contato com diferentes códigos de apresentação de </a:t>
            </a:r>
            <a:r>
              <a:rPr lang="pt" sz="1000">
                <a:latin typeface="Calibri"/>
              </a:rPr>
              <a:t>topônimos </a:t>
            </a:r>
            <a:r>
              <a:rPr lang="pt-BR" sz="1000">
                <a:latin typeface="Calibri"/>
              </a:rPr>
              <a:t>em mapas da América do Sul. A investigação se justifica pela necessidade de compreender, com base em parâmetros empíricos como os propostos por Oliveira (2022), a receptividade afetiva de pessoas surdas a mapas acessíveis que utilizem escrita de sinais, intérprete humano ou </a:t>
            </a:r>
            <a:r>
              <a:rPr lang="en-US" sz="1000">
                <a:latin typeface="Calibri"/>
              </a:rPr>
              <a:t>avatar </a:t>
            </a:r>
            <a:r>
              <a:rPr lang="pt-BR" sz="1000">
                <a:latin typeface="Calibri"/>
              </a:rPr>
              <a:t>— recursos ainda pouco usuais na cartografia tradicional e que, por vezes, enfrentam resistência quanto à aceitação comunitária. Trata-se de uma pesquisa quali-quantitativa, de natureza exploratória e descritiva, com </a:t>
            </a:r>
            <a:r>
              <a:rPr lang="pt" sz="1000">
                <a:latin typeface="Calibri"/>
              </a:rPr>
              <a:t>delineamento </a:t>
            </a:r>
            <a:r>
              <a:rPr lang="pt-BR" sz="1000">
                <a:latin typeface="Calibri"/>
              </a:rPr>
              <a:t>experimental. Serão selecionados de 10 a 20 participantes surdos </a:t>
            </a:r>
            <a:r>
              <a:rPr lang="pt" sz="1000">
                <a:latin typeface="Calibri"/>
              </a:rPr>
              <a:t>sinalizadores, </a:t>
            </a:r>
            <a:r>
              <a:rPr lang="pt-BR" sz="1000">
                <a:latin typeface="Calibri"/>
              </a:rPr>
              <a:t>estudantes ou formados em Letras </a:t>
            </a:r>
            <a:r>
              <a:rPr lang="en-US" sz="1000">
                <a:latin typeface="Calibri"/>
              </a:rPr>
              <a:t>Libras, </a:t>
            </a:r>
            <a:r>
              <a:rPr lang="pt-BR" sz="1000">
                <a:latin typeface="Calibri"/>
              </a:rPr>
              <a:t>com experiência prévia em escrita de sinais e familiaridade com mapas. Os estímulos consistem em quatro mapas da América do </a:t>
            </a:r>
            <a:r>
              <a:rPr lang="en-US" sz="1000">
                <a:latin typeface="Calibri"/>
              </a:rPr>
              <a:t>Sul </a:t>
            </a:r>
            <a:r>
              <a:rPr lang="pt-BR" sz="1000">
                <a:latin typeface="Calibri"/>
              </a:rPr>
              <a:t>apresentados, respectivamente, em: português escrito; português escrito e Libras escrita; português escrito e Libras sinalizada por intérprete humano; e português escrito e Libras sinalizada por </a:t>
            </a:r>
            <a:r>
              <a:rPr lang="en-US" sz="1000">
                <a:latin typeface="Calibri"/>
              </a:rPr>
              <a:t>avatar. </a:t>
            </a:r>
            <a:r>
              <a:rPr lang="pt-BR" sz="1000">
                <a:latin typeface="Calibri"/>
              </a:rPr>
              <a:t>As emoções serão medidas por meio do software de reconhecimento facial </a:t>
            </a:r>
            <a:r>
              <a:rPr lang="en-US" sz="1000">
                <a:latin typeface="Calibri"/>
              </a:rPr>
              <a:t>Visage, </a:t>
            </a:r>
            <a:r>
              <a:rPr lang="pt-BR" sz="1000">
                <a:latin typeface="Calibri"/>
              </a:rPr>
              <a:t>que gera indicadores quantitativos a partir das expressões captadas. As variáveis dependentes são as emoções básicas — alegria, tristeza, raiva, medo, nojo, neutro e surpresa — e as independentes correspondem às modalidades de apresentação. As análises estatísticas envolverão ANOVA e modelos lineares mistos. Espera-se que os resultados contribuam para compreender o impacto dos diferentes códigos de tradução em Libras, bem como para subsidiar a elaboração de materiais didáticos sensíveis à </a:t>
            </a:r>
            <a:r>
              <a:rPr lang="pt" sz="1000">
                <a:latin typeface="Calibri"/>
              </a:rPr>
              <a:t>afetividade </a:t>
            </a:r>
            <a:r>
              <a:rPr lang="pt-BR" sz="1000">
                <a:latin typeface="Calibri"/>
              </a:rPr>
              <a:t>e à cultura visual surda, especialmente no curso de Letras Libras-Português da Universidade Federal do Amapá.</a:t>
            </a:r>
          </a:p>
          <a:p>
            <a:pPr indent="0" algn="just"/>
            <a:r>
              <a:rPr lang="pt-BR" sz="1100" b="1">
                <a:latin typeface="Calibri"/>
              </a:rPr>
              <a:t>Palavras-chaves</a:t>
            </a:r>
            <a:r>
              <a:rPr lang="pt-BR" sz="1000">
                <a:latin typeface="Calibri"/>
              </a:rPr>
              <a:t>; </a:t>
            </a:r>
            <a:r>
              <a:rPr lang="en-US" sz="1000">
                <a:latin typeface="Calibri"/>
              </a:rPr>
              <a:t>Avatar; </a:t>
            </a:r>
            <a:r>
              <a:rPr lang="pt-BR" sz="1000">
                <a:latin typeface="Calibri"/>
              </a:rPr>
              <a:t>Cartografia; Escrita de Língua Sinais; Interpretação; Tradução.</a:t>
            </a:r>
          </a:p>
        </p:txBody>
      </p:sp>
      <p:sp>
        <p:nvSpPr>
          <p:cNvPr id="7" name="Retângulo 6"/>
          <p:cNvSpPr/>
          <p:nvPr/>
        </p:nvSpPr>
        <p:spPr>
          <a:xfrm>
            <a:off x="6333744" y="9933432"/>
            <a:ext cx="161544" cy="128016"/>
          </a:xfrm>
          <a:prstGeom prst="rect">
            <a:avLst/>
          </a:prstGeom>
        </p:spPr>
        <p:txBody>
          <a:bodyPr wrap="none" lIns="0" tIns="0" rIns="0" bIns="0">
            <a:noAutofit/>
          </a:bodyPr>
          <a:lstStyle/>
          <a:p>
            <a:pPr indent="0"/>
            <a:r>
              <a:rPr lang="pt-BR" sz="1100">
                <a:latin typeface="Calibri"/>
              </a:rPr>
              <a:t>18</a:t>
            </a:r>
          </a:p>
        </p:txBody>
      </p:sp>
      <p:grpSp>
        <p:nvGrpSpPr>
          <p:cNvPr id="18" name="Agrupar 17">
            <a:extLst>
              <a:ext uri="{FF2B5EF4-FFF2-40B4-BE49-F238E27FC236}">
                <a16:creationId xmlns:a16="http://schemas.microsoft.com/office/drawing/2014/main" id="{44905B5E-82DD-EFB7-DBC7-4DAC508BD083}"/>
              </a:ext>
            </a:extLst>
          </p:cNvPr>
          <p:cNvGrpSpPr/>
          <p:nvPr/>
        </p:nvGrpSpPr>
        <p:grpSpPr>
          <a:xfrm>
            <a:off x="1063752" y="436393"/>
            <a:ext cx="5642220" cy="964636"/>
            <a:chOff x="1063752" y="436393"/>
            <a:chExt cx="5642220" cy="964636"/>
          </a:xfrm>
        </p:grpSpPr>
        <p:pic>
          <p:nvPicPr>
            <p:cNvPr id="19" name="object 52">
              <a:extLst>
                <a:ext uri="{FF2B5EF4-FFF2-40B4-BE49-F238E27FC236}">
                  <a16:creationId xmlns:a16="http://schemas.microsoft.com/office/drawing/2014/main" id="{6E40814A-C5C7-FDD3-387A-37EEBC92E79B}"/>
                </a:ext>
              </a:extLst>
            </p:cNvPr>
            <p:cNvPicPr/>
            <p:nvPr/>
          </p:nvPicPr>
          <p:blipFill>
            <a:blip r:embed="rId2" cstate="print"/>
            <a:stretch>
              <a:fillRect/>
            </a:stretch>
          </p:blipFill>
          <p:spPr>
            <a:xfrm>
              <a:off x="1063752" y="436393"/>
              <a:ext cx="1743423" cy="964636"/>
            </a:xfrm>
            <a:prstGeom prst="rect">
              <a:avLst/>
            </a:prstGeom>
          </p:spPr>
        </p:pic>
        <p:pic>
          <p:nvPicPr>
            <p:cNvPr id="20" name="object 53">
              <a:extLst>
                <a:ext uri="{FF2B5EF4-FFF2-40B4-BE49-F238E27FC236}">
                  <a16:creationId xmlns:a16="http://schemas.microsoft.com/office/drawing/2014/main" id="{B76BE3AF-2F30-2E4F-9518-017DBB08272D}"/>
                </a:ext>
              </a:extLst>
            </p:cNvPr>
            <p:cNvPicPr/>
            <p:nvPr/>
          </p:nvPicPr>
          <p:blipFill>
            <a:blip r:embed="rId3" cstate="print"/>
            <a:stretch>
              <a:fillRect/>
            </a:stretch>
          </p:blipFill>
          <p:spPr>
            <a:xfrm>
              <a:off x="4868070" y="895319"/>
              <a:ext cx="1837902" cy="498225"/>
            </a:xfrm>
            <a:prstGeom prst="rect">
              <a:avLst/>
            </a:prstGeom>
          </p:spPr>
        </p:pic>
      </p:grpSp>
    </p:spTree>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tângulo 5"/>
          <p:cNvSpPr/>
          <p:nvPr/>
        </p:nvSpPr>
        <p:spPr>
          <a:xfrm>
            <a:off x="1063752" y="1837944"/>
            <a:ext cx="5431536" cy="6562344"/>
          </a:xfrm>
          <a:prstGeom prst="rect">
            <a:avLst/>
          </a:prstGeom>
        </p:spPr>
        <p:txBody>
          <a:bodyPr lIns="0" tIns="0" rIns="0" bIns="0">
            <a:noAutofit/>
          </a:bodyPr>
          <a:lstStyle/>
          <a:p>
            <a:pPr indent="0">
              <a:lnSpc>
                <a:spcPts val="1416"/>
              </a:lnSpc>
            </a:pPr>
            <a:r>
              <a:rPr lang="pt" sz="1700" b="1">
                <a:latin typeface="Cambria"/>
              </a:rPr>
              <a:t>Antologia </a:t>
            </a:r>
            <a:r>
              <a:rPr lang="en-US" sz="1700" b="1">
                <a:latin typeface="Cambria"/>
              </a:rPr>
              <a:t>da </a:t>
            </a:r>
            <a:r>
              <a:rPr lang="pt" sz="1700" b="1">
                <a:latin typeface="Cambria"/>
              </a:rPr>
              <a:t>Poética </a:t>
            </a:r>
            <a:r>
              <a:rPr lang="en-US" sz="1700" b="1">
                <a:latin typeface="Cambria"/>
              </a:rPr>
              <a:t>em Libras</a:t>
            </a:r>
          </a:p>
          <a:p>
            <a:pPr indent="0" algn="just">
              <a:lnSpc>
                <a:spcPts val="1416"/>
              </a:lnSpc>
            </a:pPr>
            <a:r>
              <a:rPr lang="en-US" sz="1000">
                <a:latin typeface="Calibri"/>
              </a:rPr>
              <a:t>Fernanda Machado (UFSC)</a:t>
            </a:r>
          </a:p>
          <a:p>
            <a:pPr indent="0" algn="just">
              <a:lnSpc>
                <a:spcPts val="1416"/>
              </a:lnSpc>
            </a:pPr>
            <a:r>
              <a:rPr lang="en-US" sz="1000">
                <a:latin typeface="Calibri"/>
              </a:rPr>
              <a:t>Rachel Sutton-Spence (UFSC)</a:t>
            </a:r>
          </a:p>
          <a:p>
            <a:pPr indent="0" algn="just">
              <a:lnSpc>
                <a:spcPts val="1416"/>
              </a:lnSpc>
              <a:spcAft>
                <a:spcPts val="1260"/>
              </a:spcAft>
            </a:pPr>
            <a:r>
              <a:rPr lang="en-US" sz="1000">
                <a:latin typeface="Calibri"/>
              </a:rPr>
              <a:t>Victoria Pedroni (UFJ)</a:t>
            </a:r>
          </a:p>
          <a:p>
            <a:pPr indent="0" algn="just">
              <a:lnSpc>
                <a:spcPts val="2088"/>
              </a:lnSpc>
              <a:spcAft>
                <a:spcPts val="1260"/>
              </a:spcAft>
            </a:pPr>
            <a:r>
              <a:rPr lang="pt" sz="1100" b="1">
                <a:latin typeface="Calibri"/>
              </a:rPr>
              <a:t>Resumo: </a:t>
            </a:r>
            <a:r>
              <a:rPr lang="pt" sz="1000">
                <a:latin typeface="Calibri"/>
              </a:rPr>
              <a:t>O projeto Antologia de Poesia em Libras tem como objetivo principal coletar, organizar e divulgar produções poéticas em Libras, obras que constituem um repositório da produção da Universidade de São Paulo (USP). Este repositório será uma fonte rica de material investigativo voltado à literatura surda e poderá ser utilizado por pesquisadores de diferentes áreas, como os Estudos Linguísticos e os Estudos Poéticos. Foram convidados quatro pesquisadores de cada uma das cinco regiões do Brasil. Em cada grupo há três pesquisadores surdos e um ouvinte, todos efetivos em instituições de ensino superior. Essas pessoas, </a:t>
            </a:r>
            <a:r>
              <a:rPr lang="en-US" sz="1000">
                <a:latin typeface="Calibri"/>
              </a:rPr>
              <a:t>com </a:t>
            </a:r>
            <a:r>
              <a:rPr lang="pt" sz="1000">
                <a:latin typeface="Calibri"/>
              </a:rPr>
              <a:t>conhecimento dos </a:t>
            </a:r>
            <a:r>
              <a:rPr lang="pt-BR" sz="1000">
                <a:latin typeface="Calibri"/>
              </a:rPr>
              <a:t>artistas </a:t>
            </a:r>
            <a:r>
              <a:rPr lang="pt" sz="1000">
                <a:latin typeface="Calibri"/>
              </a:rPr>
              <a:t>de </a:t>
            </a:r>
            <a:r>
              <a:rPr lang="pt-BR" sz="1000">
                <a:latin typeface="Calibri"/>
              </a:rPr>
              <a:t>referência </a:t>
            </a:r>
            <a:r>
              <a:rPr lang="pt" sz="1000">
                <a:latin typeface="Calibri"/>
              </a:rPr>
              <a:t>da sua região, identificaram até dez artistas surdos. Buscamos dez vídeos de poemas produzidos em </a:t>
            </a:r>
            <a:r>
              <a:rPr lang="en-US" sz="1000">
                <a:latin typeface="Calibri"/>
              </a:rPr>
              <a:t>Libras </a:t>
            </a:r>
            <a:r>
              <a:rPr lang="pt" sz="1000">
                <a:latin typeface="Calibri"/>
              </a:rPr>
              <a:t>de cada região, procurando </a:t>
            </a:r>
            <a:r>
              <a:rPr lang="pt-BR" sz="1000">
                <a:latin typeface="Calibri"/>
              </a:rPr>
              <a:t>tanto </a:t>
            </a:r>
            <a:r>
              <a:rPr lang="pt" sz="1000">
                <a:latin typeface="Calibri"/>
              </a:rPr>
              <a:t>poetas reconhecidos no </a:t>
            </a:r>
            <a:r>
              <a:rPr lang="en-US" sz="1000">
                <a:latin typeface="Calibri"/>
              </a:rPr>
              <a:t>Brasil quanto </a:t>
            </a:r>
            <a:r>
              <a:rPr lang="pt" sz="1000">
                <a:latin typeface="Calibri"/>
              </a:rPr>
              <a:t>poetas menos conhecidos </a:t>
            </a:r>
            <a:r>
              <a:rPr lang="en-US" sz="1000">
                <a:latin typeface="Calibri"/>
              </a:rPr>
              <a:t>fora </a:t>
            </a:r>
            <a:r>
              <a:rPr lang="pt" sz="1000">
                <a:latin typeface="Calibri"/>
              </a:rPr>
              <a:t>da sua região, além de poemas ainda não analisados nas pesquisas da </a:t>
            </a:r>
            <a:r>
              <a:rPr lang="pt-BR" sz="1000">
                <a:latin typeface="Calibri"/>
              </a:rPr>
              <a:t>literatura </a:t>
            </a:r>
            <a:r>
              <a:rPr lang="pt" sz="1000">
                <a:latin typeface="Calibri"/>
              </a:rPr>
              <a:t>em Libras. Buscamos poetas de </a:t>
            </a:r>
            <a:r>
              <a:rPr lang="pt-BR" sz="1000">
                <a:latin typeface="Calibri"/>
              </a:rPr>
              <a:t>diversos perfis pessoais, </a:t>
            </a:r>
            <a:r>
              <a:rPr lang="pt" sz="1000">
                <a:latin typeface="Calibri"/>
              </a:rPr>
              <a:t>de </a:t>
            </a:r>
            <a:r>
              <a:rPr lang="pt-BR" sz="1000">
                <a:latin typeface="Calibri"/>
              </a:rPr>
              <a:t>vários gêneros, </a:t>
            </a:r>
            <a:r>
              <a:rPr lang="pt" sz="1000">
                <a:latin typeface="Calibri"/>
              </a:rPr>
              <a:t>idades e </a:t>
            </a:r>
            <a:r>
              <a:rPr lang="pt-BR" sz="1000">
                <a:latin typeface="Calibri"/>
              </a:rPr>
              <a:t>grupos </a:t>
            </a:r>
            <a:r>
              <a:rPr lang="pt" sz="1000">
                <a:latin typeface="Calibri"/>
              </a:rPr>
              <a:t>étnicos. Procuramos uma ampla diversidade de gêneros poéticos, tais como </a:t>
            </a:r>
            <a:r>
              <a:rPr lang="en-US" sz="1000">
                <a:latin typeface="Calibri"/>
              </a:rPr>
              <a:t>haiku, </a:t>
            </a:r>
            <a:r>
              <a:rPr lang="pt" sz="1000">
                <a:latin typeface="Calibri"/>
              </a:rPr>
              <a:t>poemas de VV ou poemas delimitados. Após a coleta de dados, os vídeos serão catalogados de acordo com a </a:t>
            </a:r>
            <a:r>
              <a:rPr lang="pt-BR" sz="1000">
                <a:latin typeface="Calibri"/>
              </a:rPr>
              <a:t>tipologia </a:t>
            </a:r>
            <a:r>
              <a:rPr lang="pt" sz="1000">
                <a:latin typeface="Calibri"/>
              </a:rPr>
              <a:t>dos poemas e organizados para serem </a:t>
            </a:r>
            <a:r>
              <a:rPr lang="pt-BR" sz="1000">
                <a:latin typeface="Calibri"/>
              </a:rPr>
              <a:t>disponibilizados </a:t>
            </a:r>
            <a:r>
              <a:rPr lang="pt" sz="1000">
                <a:latin typeface="Calibri"/>
              </a:rPr>
              <a:t>com uma ficha catalográfica, incluindo metadados. Os pesquisadores das regiões do Brasil e as </a:t>
            </a:r>
            <a:r>
              <a:rPr lang="pt-BR" sz="1000">
                <a:latin typeface="Calibri"/>
              </a:rPr>
              <a:t>coordenadoras </a:t>
            </a:r>
            <a:r>
              <a:rPr lang="pt" sz="1000">
                <a:latin typeface="Calibri"/>
              </a:rPr>
              <a:t>responsáveis </a:t>
            </a:r>
            <a:r>
              <a:rPr lang="pt-BR" sz="1000">
                <a:latin typeface="Calibri"/>
              </a:rPr>
              <a:t>pelo </a:t>
            </a:r>
            <a:r>
              <a:rPr lang="pt" sz="1000">
                <a:latin typeface="Calibri"/>
              </a:rPr>
              <a:t>projeto </a:t>
            </a:r>
            <a:r>
              <a:rPr lang="pt-BR" sz="1000">
                <a:latin typeface="Calibri"/>
              </a:rPr>
              <a:t>estarão </a:t>
            </a:r>
            <a:r>
              <a:rPr lang="pt" sz="1000">
                <a:latin typeface="Calibri"/>
              </a:rPr>
              <a:t>reunidos </a:t>
            </a:r>
            <a:r>
              <a:rPr lang="en-US" sz="1000">
                <a:latin typeface="Calibri"/>
              </a:rPr>
              <a:t>para </a:t>
            </a:r>
            <a:r>
              <a:rPr lang="pt-BR" sz="1000">
                <a:latin typeface="Calibri"/>
              </a:rPr>
              <a:t>organizar </a:t>
            </a:r>
            <a:r>
              <a:rPr lang="pt" sz="1000">
                <a:latin typeface="Calibri"/>
              </a:rPr>
              <a:t>o material coletado e realizar a catalogação. O objetivo do projeto é catalogar cem poemas para publicar na Antologia de Poesia em Libras.</a:t>
            </a:r>
          </a:p>
          <a:p>
            <a:pPr indent="0" algn="just"/>
            <a:r>
              <a:rPr lang="pt-BR" sz="1100" b="1">
                <a:latin typeface="Calibri"/>
              </a:rPr>
              <a:t>Palavras-chave</a:t>
            </a:r>
            <a:r>
              <a:rPr lang="pt-BR" sz="1000">
                <a:latin typeface="Calibri"/>
              </a:rPr>
              <a:t>: </a:t>
            </a:r>
            <a:r>
              <a:rPr lang="pt" sz="1000">
                <a:latin typeface="Calibri"/>
              </a:rPr>
              <a:t>Antologia; Poesia, Literatura Surda; Língua Brasileira de Sinais.</a:t>
            </a:r>
          </a:p>
        </p:txBody>
      </p:sp>
      <p:sp>
        <p:nvSpPr>
          <p:cNvPr id="7" name="Retângulo 6"/>
          <p:cNvSpPr/>
          <p:nvPr/>
        </p:nvSpPr>
        <p:spPr>
          <a:xfrm>
            <a:off x="6333744" y="9933432"/>
            <a:ext cx="161544" cy="128016"/>
          </a:xfrm>
          <a:prstGeom prst="rect">
            <a:avLst/>
          </a:prstGeom>
        </p:spPr>
        <p:txBody>
          <a:bodyPr wrap="none" lIns="0" tIns="0" rIns="0" bIns="0">
            <a:noAutofit/>
          </a:bodyPr>
          <a:lstStyle/>
          <a:p>
            <a:pPr indent="0"/>
            <a:r>
              <a:rPr lang="pt" sz="1100">
                <a:latin typeface="Calibri"/>
              </a:rPr>
              <a:t>19</a:t>
            </a:r>
          </a:p>
        </p:txBody>
      </p:sp>
      <p:grpSp>
        <p:nvGrpSpPr>
          <p:cNvPr id="18" name="Agrupar 17">
            <a:extLst>
              <a:ext uri="{FF2B5EF4-FFF2-40B4-BE49-F238E27FC236}">
                <a16:creationId xmlns:a16="http://schemas.microsoft.com/office/drawing/2014/main" id="{514D9A63-74DA-B751-C931-2E8A290E4686}"/>
              </a:ext>
            </a:extLst>
          </p:cNvPr>
          <p:cNvGrpSpPr/>
          <p:nvPr/>
        </p:nvGrpSpPr>
        <p:grpSpPr>
          <a:xfrm>
            <a:off x="1063752" y="436393"/>
            <a:ext cx="5642220" cy="964636"/>
            <a:chOff x="1063752" y="436393"/>
            <a:chExt cx="5642220" cy="964636"/>
          </a:xfrm>
        </p:grpSpPr>
        <p:pic>
          <p:nvPicPr>
            <p:cNvPr id="19" name="object 52">
              <a:extLst>
                <a:ext uri="{FF2B5EF4-FFF2-40B4-BE49-F238E27FC236}">
                  <a16:creationId xmlns:a16="http://schemas.microsoft.com/office/drawing/2014/main" id="{F074E26F-AD07-EAB2-085B-8A7F95868758}"/>
                </a:ext>
              </a:extLst>
            </p:cNvPr>
            <p:cNvPicPr/>
            <p:nvPr/>
          </p:nvPicPr>
          <p:blipFill>
            <a:blip r:embed="rId2" cstate="print"/>
            <a:stretch>
              <a:fillRect/>
            </a:stretch>
          </p:blipFill>
          <p:spPr>
            <a:xfrm>
              <a:off x="1063752" y="436393"/>
              <a:ext cx="1743423" cy="964636"/>
            </a:xfrm>
            <a:prstGeom prst="rect">
              <a:avLst/>
            </a:prstGeom>
          </p:spPr>
        </p:pic>
        <p:pic>
          <p:nvPicPr>
            <p:cNvPr id="20" name="object 53">
              <a:extLst>
                <a:ext uri="{FF2B5EF4-FFF2-40B4-BE49-F238E27FC236}">
                  <a16:creationId xmlns:a16="http://schemas.microsoft.com/office/drawing/2014/main" id="{2F3E3CA3-7610-71B5-071B-5D5E3B235178}"/>
                </a:ext>
              </a:extLst>
            </p:cNvPr>
            <p:cNvPicPr/>
            <p:nvPr/>
          </p:nvPicPr>
          <p:blipFill>
            <a:blip r:embed="rId3" cstate="print"/>
            <a:stretch>
              <a:fillRect/>
            </a:stretch>
          </p:blipFill>
          <p:spPr>
            <a:xfrm>
              <a:off x="4868070" y="895319"/>
              <a:ext cx="1837902" cy="498225"/>
            </a:xfrm>
            <a:prstGeom prst="rect">
              <a:avLst/>
            </a:prstGeom>
          </p:spPr>
        </p:pic>
      </p:grpSp>
    </p:spTree>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74618" y="1090470"/>
            <a:ext cx="5817114" cy="1731450"/>
            <a:chOff x="0" y="9525"/>
            <a:chExt cx="7757304" cy="2308943"/>
          </a:xfrm>
        </p:grpSpPr>
        <p:sp>
          <p:nvSpPr>
            <p:cNvPr id="3" name="Freeform 3"/>
            <p:cNvSpPr/>
            <p:nvPr/>
          </p:nvSpPr>
          <p:spPr>
            <a:xfrm>
              <a:off x="6279666" y="1057533"/>
              <a:ext cx="1477637" cy="852382"/>
            </a:xfrm>
            <a:custGeom>
              <a:avLst/>
              <a:gdLst/>
              <a:ahLst/>
              <a:cxnLst/>
              <a:rect l="l" t="t" r="r" b="b"/>
              <a:pathLst>
                <a:path w="1477637" h="852382">
                  <a:moveTo>
                    <a:pt x="0" y="0"/>
                  </a:moveTo>
                  <a:lnTo>
                    <a:pt x="1477638" y="0"/>
                  </a:lnTo>
                  <a:lnTo>
                    <a:pt x="1477638" y="852381"/>
                  </a:lnTo>
                  <a:lnTo>
                    <a:pt x="0" y="852381"/>
                  </a:lnTo>
                  <a:lnTo>
                    <a:pt x="0" y="0"/>
                  </a:lnTo>
                  <a:close/>
                </a:path>
              </a:pathLst>
            </a:custGeom>
            <a:blipFill>
              <a:blip r:embed="rId2"/>
              <a:stretch>
                <a:fillRect t="-1810" b="-1810"/>
              </a:stretch>
            </a:blipFill>
          </p:spPr>
          <p:txBody>
            <a:bodyPr/>
            <a:lstStyle/>
            <a:p>
              <a:endParaRPr lang="pt-BR"/>
            </a:p>
          </p:txBody>
        </p:sp>
        <p:sp>
          <p:nvSpPr>
            <p:cNvPr id="4" name="Freeform 4"/>
            <p:cNvSpPr/>
            <p:nvPr/>
          </p:nvSpPr>
          <p:spPr>
            <a:xfrm>
              <a:off x="4357010" y="1148700"/>
              <a:ext cx="1454449" cy="561448"/>
            </a:xfrm>
            <a:custGeom>
              <a:avLst/>
              <a:gdLst/>
              <a:ahLst/>
              <a:cxnLst/>
              <a:rect l="l" t="t" r="r" b="b"/>
              <a:pathLst>
                <a:path w="1454449" h="561448">
                  <a:moveTo>
                    <a:pt x="0" y="0"/>
                  </a:moveTo>
                  <a:lnTo>
                    <a:pt x="1454449" y="0"/>
                  </a:lnTo>
                  <a:lnTo>
                    <a:pt x="1454449" y="561448"/>
                  </a:lnTo>
                  <a:lnTo>
                    <a:pt x="0" y="561448"/>
                  </a:lnTo>
                  <a:lnTo>
                    <a:pt x="0" y="0"/>
                  </a:lnTo>
                  <a:close/>
                </a:path>
              </a:pathLst>
            </a:custGeom>
            <a:blipFill>
              <a:blip r:embed="rId3"/>
              <a:stretch>
                <a:fillRect t="-1810" b="-1810"/>
              </a:stretch>
            </a:blipFill>
          </p:spPr>
          <p:txBody>
            <a:bodyPr/>
            <a:lstStyle/>
            <a:p>
              <a:endParaRPr lang="pt-BR"/>
            </a:p>
          </p:txBody>
        </p:sp>
        <p:sp>
          <p:nvSpPr>
            <p:cNvPr id="5" name="Freeform 5"/>
            <p:cNvSpPr/>
            <p:nvPr/>
          </p:nvSpPr>
          <p:spPr>
            <a:xfrm>
              <a:off x="0" y="815855"/>
              <a:ext cx="1960388" cy="1009882"/>
            </a:xfrm>
            <a:custGeom>
              <a:avLst/>
              <a:gdLst/>
              <a:ahLst/>
              <a:cxnLst/>
              <a:rect l="l" t="t" r="r" b="b"/>
              <a:pathLst>
                <a:path w="1960388" h="1009882">
                  <a:moveTo>
                    <a:pt x="0" y="0"/>
                  </a:moveTo>
                  <a:lnTo>
                    <a:pt x="1960388" y="0"/>
                  </a:lnTo>
                  <a:lnTo>
                    <a:pt x="1960388" y="1009882"/>
                  </a:lnTo>
                  <a:lnTo>
                    <a:pt x="0" y="1009882"/>
                  </a:lnTo>
                  <a:lnTo>
                    <a:pt x="0" y="0"/>
                  </a:lnTo>
                  <a:close/>
                </a:path>
              </a:pathLst>
            </a:custGeom>
            <a:blipFill>
              <a:blip r:embed="rId4"/>
              <a:stretch>
                <a:fillRect l="-33648" t="-45248" r="-27010" b="-52790"/>
              </a:stretch>
            </a:blipFill>
          </p:spPr>
          <p:txBody>
            <a:bodyPr/>
            <a:lstStyle/>
            <a:p>
              <a:endParaRPr lang="pt-BR"/>
            </a:p>
          </p:txBody>
        </p:sp>
        <p:sp>
          <p:nvSpPr>
            <p:cNvPr id="6" name="Freeform 6"/>
            <p:cNvSpPr/>
            <p:nvPr/>
          </p:nvSpPr>
          <p:spPr>
            <a:xfrm>
              <a:off x="2133288" y="648978"/>
              <a:ext cx="1729948" cy="1669490"/>
            </a:xfrm>
            <a:custGeom>
              <a:avLst/>
              <a:gdLst/>
              <a:ahLst/>
              <a:cxnLst/>
              <a:rect l="l" t="t" r="r" b="b"/>
              <a:pathLst>
                <a:path w="1729948" h="1669490">
                  <a:moveTo>
                    <a:pt x="0" y="0"/>
                  </a:moveTo>
                  <a:lnTo>
                    <a:pt x="1729948" y="0"/>
                  </a:lnTo>
                  <a:lnTo>
                    <a:pt x="1729948" y="1669491"/>
                  </a:lnTo>
                  <a:lnTo>
                    <a:pt x="0" y="1669491"/>
                  </a:lnTo>
                  <a:lnTo>
                    <a:pt x="0" y="0"/>
                  </a:lnTo>
                  <a:close/>
                </a:path>
              </a:pathLst>
            </a:custGeom>
            <a:blipFill>
              <a:blip r:embed="rId5"/>
              <a:stretch>
                <a:fillRect t="-1810" b="-1810"/>
              </a:stretch>
            </a:blipFill>
          </p:spPr>
          <p:txBody>
            <a:bodyPr/>
            <a:lstStyle/>
            <a:p>
              <a:endParaRPr lang="pt-BR"/>
            </a:p>
          </p:txBody>
        </p:sp>
        <p:sp>
          <p:nvSpPr>
            <p:cNvPr id="7" name="TextBox 7"/>
            <p:cNvSpPr txBox="1"/>
            <p:nvPr/>
          </p:nvSpPr>
          <p:spPr>
            <a:xfrm>
              <a:off x="0" y="9525"/>
              <a:ext cx="4266576" cy="273579"/>
            </a:xfrm>
            <a:prstGeom prst="rect">
              <a:avLst/>
            </a:prstGeom>
          </p:spPr>
          <p:txBody>
            <a:bodyPr lIns="0" tIns="0" rIns="0" bIns="0" rtlCol="0" anchor="t">
              <a:spAutoFit/>
            </a:bodyPr>
            <a:lstStyle/>
            <a:p>
              <a:pPr>
                <a:lnSpc>
                  <a:spcPts val="1553"/>
                </a:lnSpc>
              </a:pPr>
              <a:r>
                <a:rPr lang="en-US" sz="1374">
                  <a:solidFill>
                    <a:srgbClr val="000000"/>
                  </a:solidFill>
                  <a:latin typeface="Canva Sans"/>
                  <a:ea typeface="Canva Sans"/>
                  <a:cs typeface="Canva Sans"/>
                  <a:sym typeface="Canva Sans"/>
                </a:rPr>
                <a:t>Realização:</a:t>
              </a:r>
            </a:p>
          </p:txBody>
        </p:sp>
        <p:sp>
          <p:nvSpPr>
            <p:cNvPr id="8" name="TextBox 8"/>
            <p:cNvSpPr txBox="1"/>
            <p:nvPr/>
          </p:nvSpPr>
          <p:spPr>
            <a:xfrm>
              <a:off x="4313193" y="9525"/>
              <a:ext cx="3444111" cy="273579"/>
            </a:xfrm>
            <a:prstGeom prst="rect">
              <a:avLst/>
            </a:prstGeom>
          </p:spPr>
          <p:txBody>
            <a:bodyPr lIns="0" tIns="0" rIns="0" bIns="0" rtlCol="0" anchor="t">
              <a:spAutoFit/>
            </a:bodyPr>
            <a:lstStyle/>
            <a:p>
              <a:pPr>
                <a:lnSpc>
                  <a:spcPts val="1553"/>
                </a:lnSpc>
              </a:pPr>
              <a:r>
                <a:rPr lang="en-US" sz="1374">
                  <a:solidFill>
                    <a:srgbClr val="000000"/>
                  </a:solidFill>
                  <a:latin typeface="Canva Sans"/>
                  <a:ea typeface="Canva Sans"/>
                  <a:cs typeface="Canva Sans"/>
                  <a:sym typeface="Canva Sans"/>
                </a:rPr>
                <a:t>Apoio:</a:t>
              </a:r>
            </a:p>
          </p:txBody>
        </p:sp>
      </p:grpSp>
      <p:sp>
        <p:nvSpPr>
          <p:cNvPr id="9" name="TextBox 9"/>
          <p:cNvSpPr txBox="1"/>
          <p:nvPr/>
        </p:nvSpPr>
        <p:spPr>
          <a:xfrm>
            <a:off x="3736" y="3444934"/>
            <a:ext cx="7558878" cy="261290"/>
          </a:xfrm>
          <a:prstGeom prst="rect">
            <a:avLst/>
          </a:prstGeom>
        </p:spPr>
        <p:txBody>
          <a:bodyPr lIns="0" tIns="0" rIns="0" bIns="0" rtlCol="0" anchor="t">
            <a:spAutoFit/>
          </a:bodyPr>
          <a:lstStyle/>
          <a:p>
            <a:pPr algn="ctr">
              <a:lnSpc>
                <a:spcPts val="1980"/>
              </a:lnSpc>
            </a:pPr>
            <a:r>
              <a:rPr lang="en-US" sz="2000" b="1">
                <a:latin typeface="Agrandir Narrow Bold"/>
                <a:ea typeface="Agrandir Narrow Bold"/>
                <a:cs typeface="Agrandir Narrow Bold"/>
                <a:sym typeface="Agrandir Narrow Bold"/>
              </a:rPr>
              <a:t>Comissão organizadora</a:t>
            </a:r>
          </a:p>
        </p:txBody>
      </p:sp>
      <p:sp>
        <p:nvSpPr>
          <p:cNvPr id="10" name="TextBox 10"/>
          <p:cNvSpPr txBox="1"/>
          <p:nvPr/>
        </p:nvSpPr>
        <p:spPr>
          <a:xfrm>
            <a:off x="759624" y="3806832"/>
            <a:ext cx="6047102" cy="2118535"/>
          </a:xfrm>
          <a:prstGeom prst="rect">
            <a:avLst/>
          </a:prstGeom>
        </p:spPr>
        <p:txBody>
          <a:bodyPr lIns="0" tIns="0" rIns="0" bIns="0" rtlCol="0" anchor="t">
            <a:spAutoFit/>
          </a:bodyPr>
          <a:lstStyle/>
          <a:p>
            <a:pPr algn="ctr">
              <a:lnSpc>
                <a:spcPts val="2352"/>
              </a:lnSpc>
            </a:pPr>
            <a:r>
              <a:rPr lang="en-US" sz="1200">
                <a:latin typeface="Agrandir Narrow"/>
                <a:ea typeface="Agrandir Narrow"/>
                <a:cs typeface="Agrandir Narrow"/>
                <a:sym typeface="Agrandir Narrow"/>
              </a:rPr>
              <a:t>Marcelo Porto (UFPR)</a:t>
            </a:r>
          </a:p>
          <a:p>
            <a:pPr algn="ctr">
              <a:lnSpc>
                <a:spcPts val="2352"/>
              </a:lnSpc>
            </a:pPr>
            <a:r>
              <a:rPr lang="en-US" sz="1200">
                <a:latin typeface="Agrandir Narrow"/>
                <a:ea typeface="Agrandir Narrow"/>
                <a:cs typeface="Agrandir Narrow"/>
                <a:sym typeface="Agrandir Narrow"/>
              </a:rPr>
              <a:t>Lídia da Silva (UFPR)</a:t>
            </a:r>
          </a:p>
          <a:p>
            <a:pPr algn="ctr">
              <a:lnSpc>
                <a:spcPts val="2352"/>
              </a:lnSpc>
            </a:pPr>
            <a:r>
              <a:rPr lang="en-US" sz="1200">
                <a:latin typeface="Agrandir Narrow"/>
                <a:ea typeface="Agrandir Narrow"/>
                <a:cs typeface="Agrandir Narrow"/>
                <a:sym typeface="Agrandir Narrow"/>
              </a:rPr>
              <a:t>Patrícia Vieira (UFC)</a:t>
            </a:r>
          </a:p>
          <a:p>
            <a:pPr algn="ctr">
              <a:lnSpc>
                <a:spcPts val="2352"/>
              </a:lnSpc>
            </a:pPr>
            <a:r>
              <a:rPr lang="en-US" sz="1200">
                <a:latin typeface="Agrandir Narrow"/>
                <a:ea typeface="Agrandir Narrow"/>
                <a:cs typeface="Agrandir Narrow"/>
                <a:sym typeface="Agrandir Narrow"/>
              </a:rPr>
              <a:t>Felipe VenâncioBarbosa (USP)</a:t>
            </a:r>
          </a:p>
          <a:p>
            <a:pPr algn="ctr">
              <a:lnSpc>
                <a:spcPts val="2352"/>
              </a:lnSpc>
            </a:pPr>
            <a:r>
              <a:rPr lang="en-US" sz="1200">
                <a:latin typeface="Agrandir Narrow"/>
                <a:ea typeface="Agrandir Narrow"/>
                <a:cs typeface="Agrandir Narrow"/>
                <a:sym typeface="Agrandir Narrow"/>
              </a:rPr>
              <a:t>Sylvia Lia Grespan Neves (USP)</a:t>
            </a:r>
          </a:p>
          <a:p>
            <a:pPr algn="ctr">
              <a:lnSpc>
                <a:spcPts val="2352"/>
              </a:lnSpc>
            </a:pPr>
            <a:r>
              <a:rPr lang="en-US" sz="1200">
                <a:latin typeface="Agrandir Narrow"/>
                <a:ea typeface="Agrandir Narrow"/>
                <a:cs typeface="Agrandir Narrow"/>
                <a:sym typeface="Agrandir Narrow"/>
              </a:rPr>
              <a:t>Fernanda de Araújo Machado (USP)</a:t>
            </a:r>
          </a:p>
          <a:p>
            <a:pPr>
              <a:lnSpc>
                <a:spcPts val="2352"/>
              </a:lnSpc>
            </a:pPr>
            <a:endParaRPr lang="en-US" sz="1200">
              <a:latin typeface="Agrandir Narrow"/>
              <a:ea typeface="Agrandir Narrow"/>
              <a:cs typeface="Agrandir Narrow"/>
              <a:sym typeface="Agrandir Narrow"/>
            </a:endParaRPr>
          </a:p>
        </p:txBody>
      </p:sp>
      <p:sp>
        <p:nvSpPr>
          <p:cNvPr id="11" name="TextBox 11"/>
          <p:cNvSpPr txBox="1"/>
          <p:nvPr/>
        </p:nvSpPr>
        <p:spPr>
          <a:xfrm>
            <a:off x="3736" y="5933788"/>
            <a:ext cx="7558878" cy="261290"/>
          </a:xfrm>
          <a:prstGeom prst="rect">
            <a:avLst/>
          </a:prstGeom>
        </p:spPr>
        <p:txBody>
          <a:bodyPr lIns="0" tIns="0" rIns="0" bIns="0" rtlCol="0" anchor="t">
            <a:spAutoFit/>
          </a:bodyPr>
          <a:lstStyle/>
          <a:p>
            <a:pPr algn="ctr">
              <a:lnSpc>
                <a:spcPts val="1980"/>
              </a:lnSpc>
            </a:pPr>
            <a:r>
              <a:rPr lang="en-US" sz="2000" b="1">
                <a:latin typeface="Agrandir Narrow Bold"/>
                <a:ea typeface="Agrandir Narrow Bold"/>
                <a:cs typeface="Agrandir Narrow Bold"/>
                <a:sym typeface="Agrandir Narrow Bold"/>
              </a:rPr>
              <a:t>Comissão científica</a:t>
            </a:r>
          </a:p>
        </p:txBody>
      </p:sp>
      <p:sp>
        <p:nvSpPr>
          <p:cNvPr id="12" name="TextBox 12"/>
          <p:cNvSpPr txBox="1"/>
          <p:nvPr/>
        </p:nvSpPr>
        <p:spPr>
          <a:xfrm>
            <a:off x="759624" y="6291876"/>
            <a:ext cx="6047102" cy="3964920"/>
          </a:xfrm>
          <a:prstGeom prst="rect">
            <a:avLst/>
          </a:prstGeom>
        </p:spPr>
        <p:txBody>
          <a:bodyPr lIns="0" tIns="0" rIns="0" bIns="0" rtlCol="0" anchor="t">
            <a:spAutoFit/>
          </a:bodyPr>
          <a:lstStyle/>
          <a:p>
            <a:pPr algn="ctr">
              <a:lnSpc>
                <a:spcPts val="2352"/>
              </a:lnSpc>
            </a:pPr>
            <a:r>
              <a:rPr lang="en-US" sz="1200" dirty="0">
                <a:latin typeface="Agrandir Narrow"/>
                <a:ea typeface="Agrandir Narrow"/>
                <a:cs typeface="Agrandir Narrow"/>
                <a:sym typeface="Agrandir Narrow"/>
              </a:rPr>
              <a:t>Lídia da Silva (UFPR)</a:t>
            </a:r>
          </a:p>
          <a:p>
            <a:pPr algn="ctr">
              <a:lnSpc>
                <a:spcPts val="2352"/>
              </a:lnSpc>
            </a:pPr>
            <a:r>
              <a:rPr lang="en-US" sz="1200" dirty="0">
                <a:latin typeface="Agrandir Narrow"/>
                <a:ea typeface="Agrandir Narrow"/>
                <a:cs typeface="Agrandir Narrow"/>
                <a:sym typeface="Agrandir Narrow"/>
              </a:rPr>
              <a:t>Patrícia Vieira (UFC)</a:t>
            </a:r>
          </a:p>
          <a:p>
            <a:pPr algn="ctr">
              <a:lnSpc>
                <a:spcPts val="2352"/>
              </a:lnSpc>
            </a:pPr>
            <a:r>
              <a:rPr lang="en-US" sz="1200" dirty="0">
                <a:latin typeface="Agrandir Narrow"/>
                <a:ea typeface="Agrandir Narrow"/>
                <a:cs typeface="Agrandir Narrow"/>
                <a:sym typeface="Agrandir Narrow"/>
              </a:rPr>
              <a:t>Felipe </a:t>
            </a:r>
            <a:r>
              <a:rPr lang="en-US" sz="1200" dirty="0" err="1">
                <a:latin typeface="Agrandir Narrow"/>
                <a:ea typeface="Agrandir Narrow"/>
                <a:cs typeface="Agrandir Narrow"/>
                <a:sym typeface="Agrandir Narrow"/>
              </a:rPr>
              <a:t>VenâncioBarbosa</a:t>
            </a:r>
            <a:r>
              <a:rPr lang="en-US" sz="1200" dirty="0">
                <a:latin typeface="Agrandir Narrow"/>
                <a:ea typeface="Agrandir Narrow"/>
                <a:cs typeface="Agrandir Narrow"/>
                <a:sym typeface="Agrandir Narrow"/>
              </a:rPr>
              <a:t> (USP)</a:t>
            </a:r>
          </a:p>
          <a:p>
            <a:pPr algn="ctr">
              <a:lnSpc>
                <a:spcPts val="2352"/>
              </a:lnSpc>
            </a:pPr>
            <a:r>
              <a:rPr lang="en-US" sz="1200" dirty="0">
                <a:latin typeface="Agrandir Narrow"/>
                <a:ea typeface="Agrandir Narrow"/>
                <a:cs typeface="Agrandir Narrow"/>
                <a:sym typeface="Agrandir Narrow"/>
              </a:rPr>
              <a:t>Sylvia Lia </a:t>
            </a:r>
            <a:r>
              <a:rPr lang="en-US" sz="1200" dirty="0" err="1">
                <a:latin typeface="Agrandir Narrow"/>
                <a:ea typeface="Agrandir Narrow"/>
                <a:cs typeface="Agrandir Narrow"/>
                <a:sym typeface="Agrandir Narrow"/>
              </a:rPr>
              <a:t>Grespan</a:t>
            </a:r>
            <a:r>
              <a:rPr lang="en-US" sz="1200" dirty="0">
                <a:latin typeface="Agrandir Narrow"/>
                <a:ea typeface="Agrandir Narrow"/>
                <a:cs typeface="Agrandir Narrow"/>
                <a:sym typeface="Agrandir Narrow"/>
              </a:rPr>
              <a:t> Neves (USP)</a:t>
            </a:r>
          </a:p>
          <a:p>
            <a:pPr algn="ctr">
              <a:lnSpc>
                <a:spcPts val="2352"/>
              </a:lnSpc>
            </a:pPr>
            <a:r>
              <a:rPr lang="en-US" sz="1200" dirty="0">
                <a:latin typeface="Agrandir Narrow"/>
                <a:ea typeface="Agrandir Narrow"/>
                <a:cs typeface="Agrandir Narrow"/>
                <a:sym typeface="Agrandir Narrow"/>
              </a:rPr>
              <a:t>Fernanda de Araújo Machado (USP)</a:t>
            </a:r>
          </a:p>
          <a:p>
            <a:pPr algn="ctr">
              <a:lnSpc>
                <a:spcPts val="2352"/>
              </a:lnSpc>
            </a:pPr>
            <a:r>
              <a:rPr lang="en-US" sz="1200" dirty="0">
                <a:latin typeface="Agrandir Narrow"/>
                <a:ea typeface="Agrandir Narrow"/>
                <a:cs typeface="Agrandir Narrow"/>
                <a:sym typeface="Agrandir Narrow"/>
              </a:rPr>
              <a:t>Suelismar Mariano Florêncio Barbosa (USP)</a:t>
            </a:r>
          </a:p>
          <a:p>
            <a:pPr algn="ctr">
              <a:lnSpc>
                <a:spcPts val="2352"/>
              </a:lnSpc>
            </a:pPr>
            <a:r>
              <a:rPr lang="en-US" sz="1200" dirty="0">
                <a:latin typeface="Agrandir Narrow"/>
                <a:ea typeface="Agrandir Narrow"/>
                <a:cs typeface="Agrandir Narrow"/>
                <a:sym typeface="Agrandir Narrow"/>
              </a:rPr>
              <a:t>Renato Bernardo da Costa (USP)</a:t>
            </a:r>
          </a:p>
          <a:p>
            <a:pPr algn="ctr">
              <a:lnSpc>
                <a:spcPts val="2352"/>
              </a:lnSpc>
            </a:pPr>
            <a:r>
              <a:rPr lang="en-US" sz="1200" dirty="0">
                <a:latin typeface="Agrandir Narrow"/>
                <a:ea typeface="Agrandir Narrow"/>
                <a:cs typeface="Agrandir Narrow"/>
                <a:sym typeface="Agrandir Narrow"/>
              </a:rPr>
              <a:t>Arthur Almeida Souza (USP)</a:t>
            </a:r>
          </a:p>
          <a:p>
            <a:pPr algn="ctr">
              <a:lnSpc>
                <a:spcPts val="2352"/>
              </a:lnSpc>
            </a:pPr>
            <a:r>
              <a:rPr lang="en-US" sz="1200" dirty="0">
                <a:latin typeface="Agrandir Narrow"/>
                <a:ea typeface="Agrandir Narrow"/>
                <a:cs typeface="Agrandir Narrow"/>
                <a:sym typeface="Agrandir Narrow"/>
              </a:rPr>
              <a:t>Juliane Farah Arnone (USP)</a:t>
            </a:r>
          </a:p>
          <a:p>
            <a:pPr algn="ctr">
              <a:lnSpc>
                <a:spcPts val="2352"/>
              </a:lnSpc>
            </a:pPr>
            <a:r>
              <a:rPr lang="en-US" sz="1200" dirty="0">
                <a:latin typeface="Agrandir Narrow"/>
                <a:ea typeface="Agrandir Narrow"/>
                <a:cs typeface="Agrandir Narrow"/>
                <a:sym typeface="Agrandir Narrow"/>
              </a:rPr>
              <a:t>Stela Terribile (USP)</a:t>
            </a:r>
          </a:p>
          <a:p>
            <a:pPr algn="ctr">
              <a:lnSpc>
                <a:spcPts val="2352"/>
              </a:lnSpc>
            </a:pPr>
            <a:r>
              <a:rPr lang="en-US" sz="1200" dirty="0">
                <a:latin typeface="Agrandir Narrow"/>
                <a:ea typeface="Agrandir Narrow"/>
                <a:cs typeface="Agrandir Narrow"/>
                <a:sym typeface="Agrandir Narrow"/>
              </a:rPr>
              <a:t>William Jônatas Vidal Coutinho (UNIFAP)</a:t>
            </a:r>
          </a:p>
          <a:p>
            <a:pPr algn="ctr">
              <a:lnSpc>
                <a:spcPts val="2352"/>
              </a:lnSpc>
            </a:pPr>
            <a:r>
              <a:rPr lang="en-US" sz="1200" dirty="0">
                <a:latin typeface="Agrandir Narrow"/>
                <a:ea typeface="Agrandir Narrow"/>
                <a:cs typeface="Agrandir Narrow"/>
                <a:sym typeface="Agrandir Narrow"/>
              </a:rPr>
              <a:t>Monami Takaoka (USP)</a:t>
            </a:r>
          </a:p>
          <a:p>
            <a:pPr>
              <a:lnSpc>
                <a:spcPts val="2352"/>
              </a:lnSpc>
            </a:pPr>
            <a:endParaRPr lang="en-US" sz="1200" dirty="0">
              <a:latin typeface="Agrandir Narrow"/>
              <a:ea typeface="Agrandir Narrow"/>
              <a:cs typeface="Agrandir Narrow"/>
              <a:sym typeface="Agrandir Narrow"/>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tângulo 5"/>
          <p:cNvSpPr/>
          <p:nvPr/>
        </p:nvSpPr>
        <p:spPr>
          <a:xfrm>
            <a:off x="1066800" y="1840992"/>
            <a:ext cx="5422392" cy="944880"/>
          </a:xfrm>
          <a:prstGeom prst="rect">
            <a:avLst/>
          </a:prstGeom>
        </p:spPr>
        <p:txBody>
          <a:bodyPr lIns="0" tIns="0" rIns="0" bIns="0">
            <a:noAutofit/>
          </a:bodyPr>
          <a:lstStyle/>
          <a:p>
            <a:pPr indent="0" algn="just">
              <a:lnSpc>
                <a:spcPts val="2088"/>
              </a:lnSpc>
              <a:spcBef>
                <a:spcPts val="1680"/>
              </a:spcBef>
            </a:pPr>
            <a:r>
              <a:rPr lang="pt" sz="1700" b="1">
                <a:latin typeface="Cambria"/>
              </a:rPr>
              <a:t>Evolução </a:t>
            </a:r>
            <a:r>
              <a:rPr lang="en-US" sz="1700" b="1">
                <a:latin typeface="Cambria"/>
              </a:rPr>
              <a:t>Cultural da </a:t>
            </a:r>
            <a:r>
              <a:rPr lang="pt" sz="1700" b="1">
                <a:latin typeface="Cambria"/>
              </a:rPr>
              <a:t>Linguagem </a:t>
            </a:r>
            <a:r>
              <a:rPr lang="en-US" sz="1700" b="1">
                <a:latin typeface="Cambria"/>
              </a:rPr>
              <a:t>e </a:t>
            </a:r>
            <a:r>
              <a:rPr lang="pt" sz="1700" b="1">
                <a:latin typeface="Cambria"/>
              </a:rPr>
              <a:t>Autismo: Explorando um delineamento experimental e desafios metodológicos</a:t>
            </a:r>
          </a:p>
          <a:p>
            <a:pPr indent="0" algn="just">
              <a:spcAft>
                <a:spcPts val="1680"/>
              </a:spcAft>
            </a:pPr>
            <a:r>
              <a:rPr lang="en-US" sz="1000">
                <a:latin typeface="Calibri"/>
              </a:rPr>
              <a:t>Arthur </a:t>
            </a:r>
            <a:r>
              <a:rPr lang="pt" sz="1000">
                <a:latin typeface="Calibri"/>
              </a:rPr>
              <a:t>Almeida Souza (USP)</a:t>
            </a:r>
          </a:p>
        </p:txBody>
      </p:sp>
      <p:sp>
        <p:nvSpPr>
          <p:cNvPr id="7" name="Retângulo 6"/>
          <p:cNvSpPr/>
          <p:nvPr/>
        </p:nvSpPr>
        <p:spPr>
          <a:xfrm>
            <a:off x="1066800" y="3072384"/>
            <a:ext cx="5431536" cy="5242560"/>
          </a:xfrm>
          <a:prstGeom prst="rect">
            <a:avLst/>
          </a:prstGeom>
        </p:spPr>
        <p:txBody>
          <a:bodyPr lIns="0" tIns="0" rIns="0" bIns="0">
            <a:noAutofit/>
          </a:bodyPr>
          <a:lstStyle/>
          <a:p>
            <a:pPr indent="0" algn="just">
              <a:lnSpc>
                <a:spcPts val="2088"/>
              </a:lnSpc>
              <a:spcBef>
                <a:spcPts val="1680"/>
              </a:spcBef>
              <a:spcAft>
                <a:spcPts val="1260"/>
              </a:spcAft>
            </a:pPr>
            <a:r>
              <a:rPr lang="pt" sz="1100" b="1">
                <a:latin typeface="Calibri"/>
              </a:rPr>
              <a:t>Resumo: </a:t>
            </a:r>
            <a:r>
              <a:rPr lang="pt" sz="1000">
                <a:latin typeface="Calibri"/>
              </a:rPr>
              <a:t>O objetivo da comunicação é promover uma discussão metodológica sobre o trabalho que busca investigar a transmissão cultural da linguagem em crianças com e sem Transtorno do Espectro Autista </a:t>
            </a:r>
            <a:r>
              <a:rPr lang="en-US" sz="1000">
                <a:latin typeface="Calibri"/>
              </a:rPr>
              <a:t>(TEA). </a:t>
            </a:r>
            <a:r>
              <a:rPr lang="pt" sz="1000">
                <a:latin typeface="Calibri"/>
              </a:rPr>
              <a:t>A partir de estudos sobre a evolução cultural da linguagem </a:t>
            </a:r>
            <a:r>
              <a:rPr lang="en-US" sz="1000">
                <a:latin typeface="Calibri"/>
              </a:rPr>
              <a:t>(Kirby, </a:t>
            </a:r>
            <a:r>
              <a:rPr lang="pt" sz="1000">
                <a:latin typeface="Calibri"/>
              </a:rPr>
              <a:t>2008; </a:t>
            </a:r>
            <a:r>
              <a:rPr lang="en-US" sz="1000">
                <a:latin typeface="Calibri"/>
              </a:rPr>
              <a:t>Kirby, </a:t>
            </a:r>
            <a:r>
              <a:rPr lang="pt" sz="1000">
                <a:latin typeface="Calibri"/>
              </a:rPr>
              <a:t>2012; </a:t>
            </a:r>
            <a:r>
              <a:rPr lang="en-US" sz="1000">
                <a:latin typeface="Calibri"/>
              </a:rPr>
              <a:t>Kirby, </a:t>
            </a:r>
            <a:r>
              <a:rPr lang="pt" sz="1000">
                <a:latin typeface="Calibri"/>
              </a:rPr>
              <a:t>Tamariz, </a:t>
            </a:r>
            <a:r>
              <a:rPr lang="en-US" sz="1000">
                <a:latin typeface="Calibri"/>
              </a:rPr>
              <a:t>Cornish </a:t>
            </a:r>
            <a:r>
              <a:rPr lang="pt" sz="1000">
                <a:latin typeface="Calibri"/>
              </a:rPr>
              <a:t>&amp; </a:t>
            </a:r>
            <a:r>
              <a:rPr lang="en-US" sz="1000">
                <a:latin typeface="Calibri"/>
              </a:rPr>
              <a:t>Smith, 2015), </a:t>
            </a:r>
            <a:r>
              <a:rPr lang="pt" sz="1000">
                <a:latin typeface="Calibri"/>
              </a:rPr>
              <a:t>buscamos compreender a aquisição linguística de crianças dentro </a:t>
            </a:r>
            <a:r>
              <a:rPr lang="en-US" sz="1000">
                <a:latin typeface="Calibri"/>
              </a:rPr>
              <a:t>do TEA, </a:t>
            </a:r>
            <a:r>
              <a:rPr lang="pt" sz="1000">
                <a:latin typeface="Calibri"/>
              </a:rPr>
              <a:t>explorando os processos que </a:t>
            </a:r>
            <a:r>
              <a:rPr lang="pt-BR" sz="1000">
                <a:latin typeface="Calibri"/>
              </a:rPr>
              <a:t>acontecem </a:t>
            </a:r>
            <a:r>
              <a:rPr lang="en-US" sz="1000">
                <a:latin typeface="Calibri"/>
              </a:rPr>
              <a:t>com </a:t>
            </a:r>
            <a:r>
              <a:rPr lang="pt" sz="1000">
                <a:latin typeface="Calibri"/>
              </a:rPr>
              <a:t>estruturas morfológicas ao longo de </a:t>
            </a:r>
            <a:r>
              <a:rPr lang="pt-BR" sz="1000">
                <a:latin typeface="Calibri"/>
              </a:rPr>
              <a:t>gerações </a:t>
            </a:r>
            <a:r>
              <a:rPr lang="pt" sz="1000">
                <a:latin typeface="Calibri"/>
              </a:rPr>
              <a:t>de </a:t>
            </a:r>
            <a:r>
              <a:rPr lang="pt-BR" sz="1000">
                <a:latin typeface="Calibri"/>
              </a:rPr>
              <a:t>aprendizes, </a:t>
            </a:r>
            <a:r>
              <a:rPr lang="pt" sz="1000">
                <a:latin typeface="Calibri"/>
              </a:rPr>
              <a:t>como elas se </a:t>
            </a:r>
            <a:r>
              <a:rPr lang="pt-BR" sz="1000">
                <a:latin typeface="Calibri"/>
              </a:rPr>
              <a:t>estabilizam </a:t>
            </a:r>
            <a:r>
              <a:rPr lang="pt" sz="1000">
                <a:latin typeface="Calibri"/>
              </a:rPr>
              <a:t>e se tornam </a:t>
            </a:r>
            <a:r>
              <a:rPr lang="pt-BR" sz="1000">
                <a:latin typeface="Calibri"/>
              </a:rPr>
              <a:t>mais corriqueiras </a:t>
            </a:r>
            <a:r>
              <a:rPr lang="pt" sz="1000">
                <a:latin typeface="Calibri"/>
              </a:rPr>
              <a:t>de forma distinta, </a:t>
            </a:r>
            <a:r>
              <a:rPr lang="pt-BR" sz="1000">
                <a:latin typeface="Calibri"/>
              </a:rPr>
              <a:t>comparando </a:t>
            </a:r>
            <a:r>
              <a:rPr lang="pt" sz="1000">
                <a:latin typeface="Calibri"/>
              </a:rPr>
              <a:t>populações neurotípicas e neurodivergentes. O </a:t>
            </a:r>
            <a:r>
              <a:rPr lang="pt-BR" sz="1000">
                <a:latin typeface="Calibri"/>
              </a:rPr>
              <a:t>paradigma </a:t>
            </a:r>
            <a:r>
              <a:rPr lang="pt" sz="1000">
                <a:latin typeface="Calibri"/>
              </a:rPr>
              <a:t>de evolução </a:t>
            </a:r>
            <a:r>
              <a:rPr lang="en-US" sz="1000">
                <a:latin typeface="Calibri"/>
              </a:rPr>
              <a:t>cultural </a:t>
            </a:r>
            <a:r>
              <a:rPr lang="pt" sz="1000">
                <a:latin typeface="Calibri"/>
              </a:rPr>
              <a:t>e métodos de jogos comunicativos (Galantucci, 2005) não foram amplamente estudados dentro </a:t>
            </a:r>
            <a:r>
              <a:rPr lang="en-US" sz="1000">
                <a:latin typeface="Calibri"/>
              </a:rPr>
              <a:t>do TEA </a:t>
            </a:r>
            <a:r>
              <a:rPr lang="pt" sz="1000">
                <a:latin typeface="Calibri"/>
              </a:rPr>
              <a:t>devido </a:t>
            </a:r>
            <a:r>
              <a:rPr lang="pt-BR" sz="1000">
                <a:latin typeface="Calibri"/>
              </a:rPr>
              <a:t>às características </a:t>
            </a:r>
            <a:r>
              <a:rPr lang="pt" sz="1000">
                <a:latin typeface="Calibri"/>
              </a:rPr>
              <a:t>do transtorno, que tornam pesquisas experimentais </a:t>
            </a:r>
            <a:r>
              <a:rPr lang="pt-BR" sz="1000">
                <a:latin typeface="Calibri"/>
              </a:rPr>
              <a:t>mais </a:t>
            </a:r>
            <a:r>
              <a:rPr lang="pt" sz="1000">
                <a:latin typeface="Calibri"/>
              </a:rPr>
              <a:t>escassas. A partir disso, propomos uma discussão sobre as alterações necessárias no método para sua implementação. No método apresentado será usado um jogo comunicativo no qual pares de participantes participam do processo de aprendizagem de uma língua artificial inventada </a:t>
            </a:r>
            <a:r>
              <a:rPr lang="pt-BR" sz="1000">
                <a:latin typeface="Calibri"/>
              </a:rPr>
              <a:t>previamente. </a:t>
            </a:r>
            <a:r>
              <a:rPr lang="pt" sz="1000">
                <a:latin typeface="Calibri"/>
              </a:rPr>
              <a:t>As cadeias de transmissão serão formadas por sucessivas gerações de crianças, em que o output de </a:t>
            </a:r>
            <a:r>
              <a:rPr lang="pt-BR" sz="1000">
                <a:latin typeface="Calibri"/>
              </a:rPr>
              <a:t>uma criança será </a:t>
            </a:r>
            <a:r>
              <a:rPr lang="pt" sz="1000">
                <a:latin typeface="Calibri"/>
              </a:rPr>
              <a:t>o input da criança seguinte. As duas medidas coletadas serão: erro de transmissão e complexidade da estrutura. O experimento será construído com o software PsychoPy e os cálculos estatísticos serão realizados no RStudio.</a:t>
            </a:r>
          </a:p>
          <a:p>
            <a:pPr indent="0" algn="just">
              <a:lnSpc>
                <a:spcPts val="2112"/>
              </a:lnSpc>
            </a:pPr>
            <a:r>
              <a:rPr lang="pt-BR" sz="1100" b="1">
                <a:latin typeface="Calibri"/>
              </a:rPr>
              <a:t>Palavras-chave: </a:t>
            </a:r>
            <a:r>
              <a:rPr lang="pt" sz="1000">
                <a:latin typeface="Calibri"/>
              </a:rPr>
              <a:t>Autismo; Jogos Comunicativos; Metodologia Experimental; Evolução </a:t>
            </a:r>
            <a:r>
              <a:rPr lang="en-US" sz="1000">
                <a:latin typeface="Calibri"/>
              </a:rPr>
              <a:t>Cultural </a:t>
            </a:r>
            <a:r>
              <a:rPr lang="pt" sz="1000">
                <a:latin typeface="Calibri"/>
              </a:rPr>
              <a:t>da Linguagem; </a:t>
            </a:r>
            <a:r>
              <a:rPr lang="pt-BR" sz="1000">
                <a:latin typeface="Calibri"/>
              </a:rPr>
              <a:t>Transmissão Cumulativa</a:t>
            </a:r>
          </a:p>
        </p:txBody>
      </p:sp>
      <p:sp>
        <p:nvSpPr>
          <p:cNvPr id="8" name="Retângulo 7"/>
          <p:cNvSpPr/>
          <p:nvPr/>
        </p:nvSpPr>
        <p:spPr>
          <a:xfrm>
            <a:off x="6330696" y="9933432"/>
            <a:ext cx="164592" cy="128016"/>
          </a:xfrm>
          <a:prstGeom prst="rect">
            <a:avLst/>
          </a:prstGeom>
        </p:spPr>
        <p:txBody>
          <a:bodyPr wrap="none" lIns="0" tIns="0" rIns="0" bIns="0">
            <a:noAutofit/>
          </a:bodyPr>
          <a:lstStyle/>
          <a:p>
            <a:pPr indent="0"/>
            <a:r>
              <a:rPr lang="pt" sz="1100">
                <a:latin typeface="Calibri"/>
              </a:rPr>
              <a:t>20</a:t>
            </a:r>
          </a:p>
        </p:txBody>
      </p:sp>
      <p:grpSp>
        <p:nvGrpSpPr>
          <p:cNvPr id="19" name="Agrupar 18">
            <a:extLst>
              <a:ext uri="{FF2B5EF4-FFF2-40B4-BE49-F238E27FC236}">
                <a16:creationId xmlns:a16="http://schemas.microsoft.com/office/drawing/2014/main" id="{8F264DB4-C66A-B053-9B18-BA12B1B50550}"/>
              </a:ext>
            </a:extLst>
          </p:cNvPr>
          <p:cNvGrpSpPr/>
          <p:nvPr/>
        </p:nvGrpSpPr>
        <p:grpSpPr>
          <a:xfrm>
            <a:off x="1063752" y="436393"/>
            <a:ext cx="5642220" cy="964636"/>
            <a:chOff x="1063752" y="436393"/>
            <a:chExt cx="5642220" cy="964636"/>
          </a:xfrm>
        </p:grpSpPr>
        <p:pic>
          <p:nvPicPr>
            <p:cNvPr id="20" name="object 52">
              <a:extLst>
                <a:ext uri="{FF2B5EF4-FFF2-40B4-BE49-F238E27FC236}">
                  <a16:creationId xmlns:a16="http://schemas.microsoft.com/office/drawing/2014/main" id="{FBEBEAC9-1F4F-879F-24E1-6FC742A59EAD}"/>
                </a:ext>
              </a:extLst>
            </p:cNvPr>
            <p:cNvPicPr/>
            <p:nvPr/>
          </p:nvPicPr>
          <p:blipFill>
            <a:blip r:embed="rId2" cstate="print"/>
            <a:stretch>
              <a:fillRect/>
            </a:stretch>
          </p:blipFill>
          <p:spPr>
            <a:xfrm>
              <a:off x="1063752" y="436393"/>
              <a:ext cx="1743423" cy="964636"/>
            </a:xfrm>
            <a:prstGeom prst="rect">
              <a:avLst/>
            </a:prstGeom>
          </p:spPr>
        </p:pic>
        <p:pic>
          <p:nvPicPr>
            <p:cNvPr id="21" name="object 53">
              <a:extLst>
                <a:ext uri="{FF2B5EF4-FFF2-40B4-BE49-F238E27FC236}">
                  <a16:creationId xmlns:a16="http://schemas.microsoft.com/office/drawing/2014/main" id="{B9F2AC66-86FE-5E3C-0399-4BEF2DF310D7}"/>
                </a:ext>
              </a:extLst>
            </p:cNvPr>
            <p:cNvPicPr/>
            <p:nvPr/>
          </p:nvPicPr>
          <p:blipFill>
            <a:blip r:embed="rId3" cstate="print"/>
            <a:stretch>
              <a:fillRect/>
            </a:stretch>
          </p:blipFill>
          <p:spPr>
            <a:xfrm>
              <a:off x="4868070" y="895319"/>
              <a:ext cx="1837902" cy="498225"/>
            </a:xfrm>
            <a:prstGeom prst="rect">
              <a:avLst/>
            </a:prstGeom>
          </p:spPr>
        </p:pic>
      </p:grpSp>
    </p:spTree>
  </p:cSld>
  <p:clrMapOvr>
    <a:overrideClrMapping bg1="lt1" tx1="dk1" bg2="lt2" tx2="dk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tângulo 5"/>
          <p:cNvSpPr/>
          <p:nvPr/>
        </p:nvSpPr>
        <p:spPr>
          <a:xfrm>
            <a:off x="1072896" y="1840992"/>
            <a:ext cx="5422392" cy="512064"/>
          </a:xfrm>
          <a:prstGeom prst="rect">
            <a:avLst/>
          </a:prstGeom>
        </p:spPr>
        <p:txBody>
          <a:bodyPr lIns="0" tIns="0" rIns="0" bIns="0">
            <a:noAutofit/>
          </a:bodyPr>
          <a:lstStyle/>
          <a:p>
            <a:pPr indent="0" algn="just">
              <a:lnSpc>
                <a:spcPts val="2088"/>
              </a:lnSpc>
              <a:spcBef>
                <a:spcPts val="1680"/>
              </a:spcBef>
            </a:pPr>
            <a:r>
              <a:rPr lang="pt" sz="1700" b="1">
                <a:latin typeface="Cambria"/>
              </a:rPr>
              <a:t>Descrição Funcional </a:t>
            </a:r>
            <a:r>
              <a:rPr lang="en-US" sz="1700" b="1">
                <a:latin typeface="Cambria"/>
              </a:rPr>
              <a:t>das </a:t>
            </a:r>
            <a:r>
              <a:rPr lang="pt" sz="1700" b="1">
                <a:latin typeface="Cambria"/>
              </a:rPr>
              <a:t>Marcações Não Manuais em Sentenças Complexas na Libras</a:t>
            </a:r>
          </a:p>
        </p:txBody>
      </p:sp>
      <p:sp>
        <p:nvSpPr>
          <p:cNvPr id="7" name="Retângulo 6"/>
          <p:cNvSpPr/>
          <p:nvPr/>
        </p:nvSpPr>
        <p:spPr>
          <a:xfrm>
            <a:off x="1060704" y="2356104"/>
            <a:ext cx="5437632" cy="5154168"/>
          </a:xfrm>
          <a:prstGeom prst="rect">
            <a:avLst/>
          </a:prstGeom>
        </p:spPr>
        <p:txBody>
          <a:bodyPr lIns="0" tIns="0" rIns="0" bIns="0">
            <a:noAutofit/>
          </a:bodyPr>
          <a:lstStyle/>
          <a:p>
            <a:pPr indent="0" algn="just">
              <a:spcAft>
                <a:spcPts val="1680"/>
              </a:spcAft>
            </a:pPr>
            <a:r>
              <a:rPr lang="pt" sz="1000">
                <a:latin typeface="Calibri"/>
              </a:rPr>
              <a:t>Renato Bernardo da Costa (USP)</a:t>
            </a:r>
          </a:p>
          <a:p>
            <a:pPr indent="0" algn="just">
              <a:lnSpc>
                <a:spcPts val="2088"/>
              </a:lnSpc>
              <a:spcAft>
                <a:spcPts val="1260"/>
              </a:spcAft>
            </a:pPr>
            <a:r>
              <a:rPr lang="pt" sz="1100" b="1">
                <a:latin typeface="Calibri"/>
              </a:rPr>
              <a:t>Resum</a:t>
            </a:r>
            <a:r>
              <a:rPr lang="pt" sz="1000">
                <a:latin typeface="Calibri"/>
              </a:rPr>
              <a:t>o: A presente pesquisa de mestrado </a:t>
            </a:r>
            <a:r>
              <a:rPr lang="pt-BR" sz="1000">
                <a:latin typeface="Calibri"/>
              </a:rPr>
              <a:t>baseia-se </a:t>
            </a:r>
            <a:r>
              <a:rPr lang="en-US" sz="1000">
                <a:latin typeface="Calibri"/>
              </a:rPr>
              <a:t>no Corpus </a:t>
            </a:r>
            <a:r>
              <a:rPr lang="pt" sz="1000">
                <a:latin typeface="Calibri"/>
              </a:rPr>
              <a:t>Libras (2025), um repositório tecnológico, como fonte de dados empíricos para sua investigação. O objetivo central é analisar e </a:t>
            </a:r>
            <a:r>
              <a:rPr lang="pt-BR" sz="1000">
                <a:latin typeface="Calibri"/>
              </a:rPr>
              <a:t>caracterizar </a:t>
            </a:r>
            <a:r>
              <a:rPr lang="pt" sz="1000">
                <a:latin typeface="Calibri"/>
              </a:rPr>
              <a:t>as Expressões Não Manuais (ENMs), atreladas a elementos </a:t>
            </a:r>
            <a:r>
              <a:rPr lang="pt-BR" sz="1000">
                <a:latin typeface="Calibri"/>
              </a:rPr>
              <a:t>prosódicos </a:t>
            </a:r>
            <a:r>
              <a:rPr lang="pt" sz="1000">
                <a:latin typeface="Calibri"/>
              </a:rPr>
              <a:t>e discursivos, na estruturação de sentenças complexas subordinadas justapostas na Libras. A </a:t>
            </a:r>
            <a:r>
              <a:rPr lang="pt-BR" sz="1000">
                <a:latin typeface="Calibri"/>
              </a:rPr>
              <a:t>perspectiva </a:t>
            </a:r>
            <a:r>
              <a:rPr lang="pt" sz="1000">
                <a:latin typeface="Calibri"/>
              </a:rPr>
              <a:t>teórica é a Linguística Sistêmico-Funcional (LSF), que, com foco na função da linguagem, permite uma análise transmodal entre Libras e Português Brasileiro (PB) para colaborar na superação de lacunas descritivas. A metodologia empregada é tanto qualitativa quanto descritiva, concentrada em 52 Unidades Oracionais Complexas (UOCs) justapostas (hipotáticas e encaixadas), nas quais a subordinação é marcada exclusivamente por MNMs (face, cabeça, tronco), sem conectivos manuais. Os resultados parciais ratificam que as MNMs são elementos estruturais cruciais para a Libras, sendo a oração subordinada o campo de maior diversidade funcional. Nesse cenário, a pesquisa já percebeu a alta incidência de orações </a:t>
            </a:r>
            <a:r>
              <a:rPr lang="pt-BR" sz="1000">
                <a:latin typeface="Calibri"/>
              </a:rPr>
              <a:t>relativas </a:t>
            </a:r>
            <a:r>
              <a:rPr lang="pt" sz="1000">
                <a:latin typeface="Calibri"/>
              </a:rPr>
              <a:t>restritivas e </a:t>
            </a:r>
            <a:r>
              <a:rPr lang="pt-BR" sz="1000">
                <a:latin typeface="Calibri"/>
              </a:rPr>
              <a:t>objetivas diretas, </a:t>
            </a:r>
            <a:r>
              <a:rPr lang="pt" sz="1000">
                <a:latin typeface="Calibri"/>
              </a:rPr>
              <a:t>devido à ausência de marcadores manuais nessas construções da Libras. </a:t>
            </a:r>
            <a:r>
              <a:rPr lang="pt-BR" sz="1000">
                <a:latin typeface="Calibri"/>
              </a:rPr>
              <a:t>Reforça-se, </a:t>
            </a:r>
            <a:r>
              <a:rPr lang="pt" sz="1000">
                <a:latin typeface="Calibri"/>
              </a:rPr>
              <a:t>por fim, a importância da multimodalidade e da análise funcional para a construção de um modelo gramatical </a:t>
            </a:r>
            <a:r>
              <a:rPr lang="pt-BR" sz="1000">
                <a:latin typeface="Calibri"/>
              </a:rPr>
              <a:t>mais </a:t>
            </a:r>
            <a:r>
              <a:rPr lang="pt" sz="1000">
                <a:latin typeface="Calibri"/>
              </a:rPr>
              <a:t>robusto e coerente para a Libras, considerando o contexto discursivo.</a:t>
            </a:r>
          </a:p>
          <a:p>
            <a:pPr indent="0" algn="just"/>
            <a:r>
              <a:rPr lang="pt-BR" sz="1100" b="1">
                <a:latin typeface="Calibri"/>
              </a:rPr>
              <a:t>Palavras-chave: </a:t>
            </a:r>
            <a:r>
              <a:rPr lang="pt" sz="1000">
                <a:latin typeface="Calibri"/>
              </a:rPr>
              <a:t>Libras; MNMs; Justaposição; LSF; Sentenças Complexas.</a:t>
            </a:r>
          </a:p>
        </p:txBody>
      </p:sp>
      <p:sp>
        <p:nvSpPr>
          <p:cNvPr id="8" name="Retângulo 7"/>
          <p:cNvSpPr/>
          <p:nvPr/>
        </p:nvSpPr>
        <p:spPr>
          <a:xfrm>
            <a:off x="6330696" y="9933432"/>
            <a:ext cx="161544" cy="128016"/>
          </a:xfrm>
          <a:prstGeom prst="rect">
            <a:avLst/>
          </a:prstGeom>
        </p:spPr>
        <p:txBody>
          <a:bodyPr wrap="none" lIns="0" tIns="0" rIns="0" bIns="0">
            <a:noAutofit/>
          </a:bodyPr>
          <a:lstStyle/>
          <a:p>
            <a:pPr indent="0"/>
            <a:r>
              <a:rPr lang="pt" sz="1100">
                <a:latin typeface="Calibri"/>
              </a:rPr>
              <a:t>21</a:t>
            </a:r>
          </a:p>
        </p:txBody>
      </p:sp>
      <p:grpSp>
        <p:nvGrpSpPr>
          <p:cNvPr id="19" name="Agrupar 18">
            <a:extLst>
              <a:ext uri="{FF2B5EF4-FFF2-40B4-BE49-F238E27FC236}">
                <a16:creationId xmlns:a16="http://schemas.microsoft.com/office/drawing/2014/main" id="{E16E449E-FEF4-9037-5C8F-680395060FEB}"/>
              </a:ext>
            </a:extLst>
          </p:cNvPr>
          <p:cNvGrpSpPr/>
          <p:nvPr/>
        </p:nvGrpSpPr>
        <p:grpSpPr>
          <a:xfrm>
            <a:off x="1063752" y="436393"/>
            <a:ext cx="5642220" cy="964636"/>
            <a:chOff x="1063752" y="436393"/>
            <a:chExt cx="5642220" cy="964636"/>
          </a:xfrm>
        </p:grpSpPr>
        <p:pic>
          <p:nvPicPr>
            <p:cNvPr id="20" name="object 52">
              <a:extLst>
                <a:ext uri="{FF2B5EF4-FFF2-40B4-BE49-F238E27FC236}">
                  <a16:creationId xmlns:a16="http://schemas.microsoft.com/office/drawing/2014/main" id="{F6358A6A-951C-B110-6887-01188FDC3B4E}"/>
                </a:ext>
              </a:extLst>
            </p:cNvPr>
            <p:cNvPicPr/>
            <p:nvPr/>
          </p:nvPicPr>
          <p:blipFill>
            <a:blip r:embed="rId2" cstate="print"/>
            <a:stretch>
              <a:fillRect/>
            </a:stretch>
          </p:blipFill>
          <p:spPr>
            <a:xfrm>
              <a:off x="1063752" y="436393"/>
              <a:ext cx="1743423" cy="964636"/>
            </a:xfrm>
            <a:prstGeom prst="rect">
              <a:avLst/>
            </a:prstGeom>
          </p:spPr>
        </p:pic>
        <p:pic>
          <p:nvPicPr>
            <p:cNvPr id="21" name="object 53">
              <a:extLst>
                <a:ext uri="{FF2B5EF4-FFF2-40B4-BE49-F238E27FC236}">
                  <a16:creationId xmlns:a16="http://schemas.microsoft.com/office/drawing/2014/main" id="{94C0255C-0E47-5B89-40CA-326BBC63E2C3}"/>
                </a:ext>
              </a:extLst>
            </p:cNvPr>
            <p:cNvPicPr/>
            <p:nvPr/>
          </p:nvPicPr>
          <p:blipFill>
            <a:blip r:embed="rId3" cstate="print"/>
            <a:stretch>
              <a:fillRect/>
            </a:stretch>
          </p:blipFill>
          <p:spPr>
            <a:xfrm>
              <a:off x="4868070" y="895319"/>
              <a:ext cx="1837902" cy="498225"/>
            </a:xfrm>
            <a:prstGeom prst="rect">
              <a:avLst/>
            </a:prstGeom>
          </p:spPr>
        </p:pic>
      </p:grpSp>
    </p:spTree>
  </p:cSld>
  <p:clrMapOvr>
    <a:overrideClrMapping bg1="lt1" tx1="dk1" bg2="lt2" tx2="dk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tângulo 5"/>
          <p:cNvSpPr/>
          <p:nvPr/>
        </p:nvSpPr>
        <p:spPr>
          <a:xfrm>
            <a:off x="1063752" y="1840992"/>
            <a:ext cx="5437632" cy="5919216"/>
          </a:xfrm>
          <a:prstGeom prst="rect">
            <a:avLst/>
          </a:prstGeom>
        </p:spPr>
        <p:txBody>
          <a:bodyPr lIns="0" tIns="0" rIns="0" bIns="0">
            <a:noAutofit/>
          </a:bodyPr>
          <a:lstStyle/>
          <a:p>
            <a:pPr indent="0">
              <a:spcBef>
                <a:spcPts val="1680"/>
              </a:spcBef>
              <a:spcAft>
                <a:spcPts val="210"/>
              </a:spcAft>
            </a:pPr>
            <a:r>
              <a:rPr lang="pt" sz="1700" b="1">
                <a:latin typeface="Cambria"/>
              </a:rPr>
              <a:t>A autobiografia </a:t>
            </a:r>
            <a:r>
              <a:rPr lang="en-US" sz="1700" b="1">
                <a:latin typeface="Cambria"/>
              </a:rPr>
              <a:t>de um professor </a:t>
            </a:r>
            <a:r>
              <a:rPr lang="pt" sz="1700" b="1">
                <a:latin typeface="Cambria"/>
              </a:rPr>
              <a:t>surdo migrante</a:t>
            </a:r>
          </a:p>
          <a:p>
            <a:pPr indent="0" algn="just">
              <a:spcAft>
                <a:spcPts val="1680"/>
              </a:spcAft>
            </a:pPr>
            <a:r>
              <a:rPr lang="pt" sz="1000">
                <a:latin typeface="Calibri"/>
              </a:rPr>
              <a:t>Luiz André Brito Coelho (UTFPR)</a:t>
            </a:r>
          </a:p>
          <a:p>
            <a:pPr indent="0" algn="just">
              <a:lnSpc>
                <a:spcPts val="2088"/>
              </a:lnSpc>
            </a:pPr>
            <a:r>
              <a:rPr lang="pt" sz="1100" b="1">
                <a:latin typeface="Calibri"/>
              </a:rPr>
              <a:t>Resumo: </a:t>
            </a:r>
            <a:r>
              <a:rPr lang="pt" sz="1000">
                <a:latin typeface="Calibri"/>
              </a:rPr>
              <a:t>O presente trabalho analisa a trajetória de um professor surdo que migra do Rio de Janeiro para o Paraná e, </a:t>
            </a:r>
            <a:r>
              <a:rPr lang="pt-BR" sz="1000">
                <a:latin typeface="Calibri"/>
              </a:rPr>
              <a:t>posteriormente, torna-se </a:t>
            </a:r>
            <a:r>
              <a:rPr lang="pt" sz="1000">
                <a:latin typeface="Calibri"/>
              </a:rPr>
              <a:t>docente concursado na Universidade Tecnológica Federal do Paraná (UTFPR). A autobiografia, produzida originalmente em Libras e traduzida para o português em processo colaborativo, constitui o </a:t>
            </a:r>
            <a:r>
              <a:rPr lang="en-US" sz="1000">
                <a:latin typeface="Calibri"/>
              </a:rPr>
              <a:t>corpus </a:t>
            </a:r>
            <a:r>
              <a:rPr lang="pt" sz="1000">
                <a:latin typeface="Calibri"/>
              </a:rPr>
              <a:t>do estudo e possibilita examinar como o deslocamento territorial articula marcadores sociais de diferença, práticas linguísticas e condições de acessibilidade no ensino superior. A investigação </a:t>
            </a:r>
            <a:r>
              <a:rPr lang="pt-BR" sz="1000">
                <a:latin typeface="Calibri"/>
              </a:rPr>
              <a:t>fundamenta-se </a:t>
            </a:r>
            <a:r>
              <a:rPr lang="pt" sz="1000">
                <a:latin typeface="Calibri"/>
              </a:rPr>
              <a:t>nos estudos surdos e na sociolinguística crítica, </a:t>
            </a:r>
            <a:r>
              <a:rPr lang="pt-BR" sz="1000">
                <a:latin typeface="Calibri"/>
              </a:rPr>
              <a:t>compreendendo </a:t>
            </a:r>
            <a:r>
              <a:rPr lang="pt" sz="1000">
                <a:latin typeface="Calibri"/>
              </a:rPr>
              <a:t>a surdez como experiência </a:t>
            </a:r>
            <a:r>
              <a:rPr lang="en-US" sz="1000">
                <a:latin typeface="Calibri"/>
              </a:rPr>
              <a:t>cultural, </a:t>
            </a:r>
            <a:r>
              <a:rPr lang="pt" sz="1000">
                <a:latin typeface="Calibri"/>
              </a:rPr>
              <a:t>política e identitária, e não como déficit. Metodologicamente, adota-se a análise narrativa (Riessman, 2008) combinada à análise temática </a:t>
            </a:r>
            <a:r>
              <a:rPr lang="en-US" sz="1000">
                <a:latin typeface="Calibri"/>
              </a:rPr>
              <a:t>(Braun </a:t>
            </a:r>
            <a:r>
              <a:rPr lang="pt" sz="1000">
                <a:latin typeface="Calibri"/>
              </a:rPr>
              <a:t>&amp; </a:t>
            </a:r>
            <a:r>
              <a:rPr lang="en-US" sz="1000">
                <a:latin typeface="Calibri"/>
              </a:rPr>
              <a:t>Clarke, </a:t>
            </a:r>
            <a:r>
              <a:rPr lang="pt" sz="1000">
                <a:latin typeface="Calibri"/>
              </a:rPr>
              <a:t>2006), permitindo identificar significados recorrentes na experiência do narrador e </a:t>
            </a:r>
            <a:r>
              <a:rPr lang="pt-BR" sz="1000">
                <a:latin typeface="Calibri"/>
              </a:rPr>
              <a:t>compreender </a:t>
            </a:r>
            <a:r>
              <a:rPr lang="pt" sz="1000">
                <a:latin typeface="Calibri"/>
              </a:rPr>
              <a:t>as </a:t>
            </a:r>
            <a:r>
              <a:rPr lang="en-US" sz="1000">
                <a:latin typeface="Calibri"/>
              </a:rPr>
              <a:t>formas </a:t>
            </a:r>
            <a:r>
              <a:rPr lang="pt" sz="1000">
                <a:latin typeface="Calibri"/>
              </a:rPr>
              <a:t>pelas quais ele negocia pertencimento, identidade docente e legitimidade profissional em um </a:t>
            </a:r>
            <a:r>
              <a:rPr lang="pt-BR" sz="1000">
                <a:latin typeface="Calibri"/>
              </a:rPr>
              <a:t>ambiente acadêmico </a:t>
            </a:r>
            <a:r>
              <a:rPr lang="pt" sz="1000">
                <a:latin typeface="Calibri"/>
              </a:rPr>
              <a:t>atravessado </a:t>
            </a:r>
            <a:r>
              <a:rPr lang="pt-BR" sz="1000">
                <a:latin typeface="Calibri"/>
              </a:rPr>
              <a:t>por </a:t>
            </a:r>
            <a:r>
              <a:rPr lang="pt" sz="1000">
                <a:latin typeface="Calibri"/>
              </a:rPr>
              <a:t>ouvintismo e por políticas institucionais ainda insuficientes de inclusão. Os resultados indicam que a migração não se resume à mudança geográfica. Ela envolve disputas </a:t>
            </a:r>
            <a:r>
              <a:rPr lang="pt-BR" sz="1000">
                <a:latin typeface="Calibri"/>
              </a:rPr>
              <a:t>simbólicas ligadas </a:t>
            </a:r>
            <a:r>
              <a:rPr lang="pt" sz="1000">
                <a:latin typeface="Calibri"/>
              </a:rPr>
              <a:t>à variação linguística da </a:t>
            </a:r>
            <a:r>
              <a:rPr lang="en-US" sz="1000">
                <a:latin typeface="Calibri"/>
              </a:rPr>
              <a:t>Libras, </a:t>
            </a:r>
            <a:r>
              <a:rPr lang="pt" sz="1000">
                <a:latin typeface="Calibri"/>
              </a:rPr>
              <a:t>à ausência de acessibilidade plena e à necessidade </a:t>
            </a:r>
            <a:r>
              <a:rPr lang="pt-BR" sz="1000">
                <a:latin typeface="Calibri"/>
              </a:rPr>
              <a:t>constante </a:t>
            </a:r>
            <a:r>
              <a:rPr lang="pt" sz="1000">
                <a:latin typeface="Calibri"/>
              </a:rPr>
              <a:t>de reafirmação da diferença surda em espaços </a:t>
            </a:r>
            <a:r>
              <a:rPr lang="pt-BR" sz="1000">
                <a:latin typeface="Calibri"/>
              </a:rPr>
              <a:t>institucionais </a:t>
            </a:r>
            <a:r>
              <a:rPr lang="pt" sz="1000">
                <a:latin typeface="Calibri"/>
              </a:rPr>
              <a:t>majoritariamente ouvintes. A docência bilíngue, a atuação política e o engajamento comunitário emergem como formas de resistência e produção de saberes. </a:t>
            </a:r>
            <a:r>
              <a:rPr lang="pt-BR" sz="1000">
                <a:latin typeface="Calibri"/>
              </a:rPr>
              <a:t>Conclui-se </a:t>
            </a:r>
            <a:r>
              <a:rPr lang="pt" sz="1000">
                <a:latin typeface="Calibri"/>
              </a:rPr>
              <a:t>que a autobiografia evidencia a surdez como potência epistemológica e como modo de vida que amplia </a:t>
            </a:r>
            <a:r>
              <a:rPr lang="pt-BR" sz="1000">
                <a:latin typeface="Calibri"/>
              </a:rPr>
              <a:t>perspectivas </a:t>
            </a:r>
            <a:r>
              <a:rPr lang="pt" sz="1000">
                <a:latin typeface="Calibri"/>
              </a:rPr>
              <a:t>sobre diversidade, território e linguagem.</a:t>
            </a:r>
          </a:p>
        </p:txBody>
      </p:sp>
      <p:sp>
        <p:nvSpPr>
          <p:cNvPr id="7" name="Retângulo 6"/>
          <p:cNvSpPr/>
          <p:nvPr/>
        </p:nvSpPr>
        <p:spPr>
          <a:xfrm>
            <a:off x="1063752" y="8168640"/>
            <a:ext cx="5437632" cy="143256"/>
          </a:xfrm>
          <a:prstGeom prst="rect">
            <a:avLst/>
          </a:prstGeom>
        </p:spPr>
        <p:txBody>
          <a:bodyPr wrap="none" lIns="0" tIns="0" rIns="0" bIns="0">
            <a:noAutofit/>
          </a:bodyPr>
          <a:lstStyle/>
          <a:p>
            <a:pPr indent="0"/>
            <a:r>
              <a:rPr lang="pt-BR" sz="1100" b="1">
                <a:latin typeface="Calibri"/>
              </a:rPr>
              <a:t>Palavras-chave</a:t>
            </a:r>
            <a:r>
              <a:rPr lang="pt-BR" sz="1100">
                <a:latin typeface="Calibri"/>
              </a:rPr>
              <a:t>; </a:t>
            </a:r>
            <a:r>
              <a:rPr lang="pt" sz="1100">
                <a:latin typeface="Calibri"/>
              </a:rPr>
              <a:t>Surdez; Migração; Acessibilidade; Docência; Bilinguismo.</a:t>
            </a:r>
          </a:p>
        </p:txBody>
      </p:sp>
      <p:sp>
        <p:nvSpPr>
          <p:cNvPr id="8" name="Retângulo 7"/>
          <p:cNvSpPr/>
          <p:nvPr/>
        </p:nvSpPr>
        <p:spPr>
          <a:xfrm>
            <a:off x="6330696" y="9933432"/>
            <a:ext cx="164592" cy="128016"/>
          </a:xfrm>
          <a:prstGeom prst="rect">
            <a:avLst/>
          </a:prstGeom>
        </p:spPr>
        <p:txBody>
          <a:bodyPr wrap="none" lIns="0" tIns="0" rIns="0" bIns="0">
            <a:noAutofit/>
          </a:bodyPr>
          <a:lstStyle/>
          <a:p>
            <a:pPr indent="0"/>
            <a:r>
              <a:rPr lang="pt" sz="1100">
                <a:latin typeface="Calibri"/>
              </a:rPr>
              <a:t>22</a:t>
            </a:r>
          </a:p>
        </p:txBody>
      </p:sp>
      <p:grpSp>
        <p:nvGrpSpPr>
          <p:cNvPr id="14" name="Agrupar 13">
            <a:extLst>
              <a:ext uri="{FF2B5EF4-FFF2-40B4-BE49-F238E27FC236}">
                <a16:creationId xmlns:a16="http://schemas.microsoft.com/office/drawing/2014/main" id="{7F27FF6C-3596-A7F1-3CA4-843A1ACADA99}"/>
              </a:ext>
            </a:extLst>
          </p:cNvPr>
          <p:cNvGrpSpPr/>
          <p:nvPr/>
        </p:nvGrpSpPr>
        <p:grpSpPr>
          <a:xfrm>
            <a:off x="1063752" y="436393"/>
            <a:ext cx="5642220" cy="964636"/>
            <a:chOff x="1063752" y="436393"/>
            <a:chExt cx="5642220" cy="964636"/>
          </a:xfrm>
        </p:grpSpPr>
        <p:pic>
          <p:nvPicPr>
            <p:cNvPr id="15" name="object 52">
              <a:extLst>
                <a:ext uri="{FF2B5EF4-FFF2-40B4-BE49-F238E27FC236}">
                  <a16:creationId xmlns:a16="http://schemas.microsoft.com/office/drawing/2014/main" id="{F75BAC60-8D4E-8B77-3F65-3FA1275134EA}"/>
                </a:ext>
              </a:extLst>
            </p:cNvPr>
            <p:cNvPicPr/>
            <p:nvPr/>
          </p:nvPicPr>
          <p:blipFill>
            <a:blip r:embed="rId2" cstate="print"/>
            <a:stretch>
              <a:fillRect/>
            </a:stretch>
          </p:blipFill>
          <p:spPr>
            <a:xfrm>
              <a:off x="1063752" y="436393"/>
              <a:ext cx="1743423" cy="964636"/>
            </a:xfrm>
            <a:prstGeom prst="rect">
              <a:avLst/>
            </a:prstGeom>
          </p:spPr>
        </p:pic>
        <p:pic>
          <p:nvPicPr>
            <p:cNvPr id="16" name="object 53">
              <a:extLst>
                <a:ext uri="{FF2B5EF4-FFF2-40B4-BE49-F238E27FC236}">
                  <a16:creationId xmlns:a16="http://schemas.microsoft.com/office/drawing/2014/main" id="{23354E15-62CE-A7ED-7D0C-3E54CBBA41C4}"/>
                </a:ext>
              </a:extLst>
            </p:cNvPr>
            <p:cNvPicPr/>
            <p:nvPr/>
          </p:nvPicPr>
          <p:blipFill>
            <a:blip r:embed="rId3" cstate="print"/>
            <a:stretch>
              <a:fillRect/>
            </a:stretch>
          </p:blipFill>
          <p:spPr>
            <a:xfrm>
              <a:off x="4868070" y="895319"/>
              <a:ext cx="1837902" cy="498225"/>
            </a:xfrm>
            <a:prstGeom prst="rect">
              <a:avLst/>
            </a:prstGeom>
          </p:spPr>
        </p:pic>
      </p:grpSp>
    </p:spTree>
  </p:cSld>
  <p:clrMapOvr>
    <a:overrideClrMapping bg1="lt1" tx1="dk1" bg2="lt2" tx2="dk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tângulo 5"/>
          <p:cNvSpPr/>
          <p:nvPr/>
        </p:nvSpPr>
        <p:spPr>
          <a:xfrm>
            <a:off x="1066800" y="1840992"/>
            <a:ext cx="5431536" cy="5983224"/>
          </a:xfrm>
          <a:prstGeom prst="rect">
            <a:avLst/>
          </a:prstGeom>
        </p:spPr>
        <p:txBody>
          <a:bodyPr lIns="0" tIns="0" rIns="0" bIns="0">
            <a:noAutofit/>
          </a:bodyPr>
          <a:lstStyle/>
          <a:p>
            <a:pPr indent="0" algn="just">
              <a:lnSpc>
                <a:spcPts val="2088"/>
              </a:lnSpc>
              <a:spcBef>
                <a:spcPts val="1680"/>
              </a:spcBef>
            </a:pPr>
            <a:r>
              <a:rPr lang="pt" sz="1700" b="1">
                <a:latin typeface="Cambria"/>
              </a:rPr>
              <a:t>Ensino </a:t>
            </a:r>
            <a:r>
              <a:rPr lang="en-US" sz="1700" b="1">
                <a:latin typeface="Cambria"/>
              </a:rPr>
              <a:t>de Libras e </a:t>
            </a:r>
            <a:r>
              <a:rPr lang="pt" sz="1700" b="1">
                <a:latin typeface="Cambria"/>
              </a:rPr>
              <a:t>a ressignificação </a:t>
            </a:r>
            <a:r>
              <a:rPr lang="en-US" sz="1700" b="1">
                <a:latin typeface="Cambria"/>
              </a:rPr>
              <a:t>da </a:t>
            </a:r>
            <a:r>
              <a:rPr lang="pt" sz="1700" b="1">
                <a:latin typeface="Cambria"/>
              </a:rPr>
              <a:t>noção </a:t>
            </a:r>
            <a:r>
              <a:rPr lang="en-US" sz="1700" b="1">
                <a:latin typeface="Cambria"/>
              </a:rPr>
              <a:t>de </a:t>
            </a:r>
            <a:r>
              <a:rPr lang="pt" sz="1700" b="1">
                <a:latin typeface="Cambria"/>
              </a:rPr>
              <a:t>língua </a:t>
            </a:r>
            <a:r>
              <a:rPr lang="en-US" sz="1700" b="1">
                <a:latin typeface="Cambria"/>
              </a:rPr>
              <a:t>e </a:t>
            </a:r>
            <a:r>
              <a:rPr lang="pt" sz="1700" b="1">
                <a:latin typeface="Cambria"/>
              </a:rPr>
              <a:t>comunicação na educação infantil</a:t>
            </a:r>
          </a:p>
          <a:p>
            <a:pPr indent="0" algn="just">
              <a:spcAft>
                <a:spcPts val="210"/>
              </a:spcAft>
            </a:pPr>
            <a:r>
              <a:rPr lang="en-US" sz="1000">
                <a:latin typeface="Calibri"/>
              </a:rPr>
              <a:t>Eloisa Sabim de Almeida (UFPR)</a:t>
            </a:r>
          </a:p>
          <a:p>
            <a:pPr indent="0" algn="just">
              <a:spcAft>
                <a:spcPts val="1680"/>
              </a:spcAft>
            </a:pPr>
            <a:r>
              <a:rPr lang="en-US" sz="1000">
                <a:latin typeface="Calibri"/>
              </a:rPr>
              <a:t>Carla Santos Leme (SEED)</a:t>
            </a:r>
          </a:p>
          <a:p>
            <a:pPr indent="0" algn="just">
              <a:lnSpc>
                <a:spcPts val="1608"/>
              </a:lnSpc>
            </a:pPr>
            <a:r>
              <a:rPr lang="pt" sz="1100" b="1">
                <a:latin typeface="Calibri"/>
              </a:rPr>
              <a:t>Resumo: </a:t>
            </a:r>
            <a:r>
              <a:rPr lang="pt" sz="1000">
                <a:latin typeface="Calibri"/>
              </a:rPr>
              <a:t>O presente trabalho apresenta resultados preliminares de uma pesquisa em andamento que investiga de que forma o ensino de Libras na educação infantil contribui para a ressignificação da noção de língua e comunicação pelas crianças, promovendo a valorização da diversidade linguística e cultural da comunidade surda. A pesquisa, de abordagem qualitativa com elementos descritivos e interventivos, foi desenvolvida em uma turma de crianças de 5 anos de uma escola pública. Inspirada na teoria da complexidade </a:t>
            </a:r>
            <a:r>
              <a:rPr lang="en-US" sz="1000">
                <a:latin typeface="Calibri"/>
              </a:rPr>
              <a:t>(Morin, </a:t>
            </a:r>
            <a:r>
              <a:rPr lang="pt" sz="1000">
                <a:latin typeface="Calibri"/>
              </a:rPr>
              <a:t>2000) e nos estudos de </a:t>
            </a:r>
            <a:r>
              <a:rPr lang="en-US" sz="1000">
                <a:latin typeface="Calibri"/>
              </a:rPr>
              <a:t>Vygotsky </a:t>
            </a:r>
            <a:r>
              <a:rPr lang="pt" sz="1000">
                <a:latin typeface="Calibri"/>
              </a:rPr>
              <a:t>(1998) e Quadros e Karnopp (2004), a proposta articula fundamentos da pedagogia da diferença (Freire, 1996; Mantoan, 2006) e da educação bilíngue para surdos (Skliar, 1997; Strobel, 2008). A metodologia envolveu três etapas: (1) pré-teste, com roda de conversa e desenhos para identificar concepções iniciais das crianças sobre língua, surdez e comunicação; (2) intervenção pedagógica, composta por oito encontros semanais com histórias infantis que incluíam personagens surdos, jogos e dinâmicas que exploravam o vocabulário básico em Libras; e (3) pós-teste, com atividades semelhantes </a:t>
            </a:r>
            <a:r>
              <a:rPr lang="pt-BR" sz="1000">
                <a:latin typeface="Calibri"/>
              </a:rPr>
              <a:t>às </a:t>
            </a:r>
            <a:r>
              <a:rPr lang="pt" sz="1000">
                <a:latin typeface="Calibri"/>
              </a:rPr>
              <a:t>iniciais, a fim de observar possíveis mudanças nas </a:t>
            </a:r>
            <a:r>
              <a:rPr lang="pt-BR" sz="1000">
                <a:latin typeface="Calibri"/>
              </a:rPr>
              <a:t>percepções </a:t>
            </a:r>
            <a:r>
              <a:rPr lang="pt" sz="1000">
                <a:latin typeface="Calibri"/>
              </a:rPr>
              <a:t>das crianças. Os resultados preliminares indicam uma ampliação significativa na compreensão das crianças sobre a comunicação não oral: antes da intervenção, a maioria associava "falar" exclusivamente ao uso da voz, enquanto após as atividades passou a afirmar que "as pessoas surdas falam com as mãos" e que "Libras é uma língua". Nos desenhos, observou-se a substituição de bocas por mãos sinalizando, sugerindo uma reconstrução simbólica da ideia de comunicação. Tais achados apontam que o contato precoce com a Libras pode favorecer a formação de uma consciência linguística mais ampla e o reconhecimento da </a:t>
            </a:r>
            <a:r>
              <a:rPr lang="pt-BR" sz="1000">
                <a:latin typeface="Calibri"/>
              </a:rPr>
              <a:t>diferença </a:t>
            </a:r>
            <a:r>
              <a:rPr lang="pt" sz="1000">
                <a:latin typeface="Calibri"/>
              </a:rPr>
              <a:t>como </a:t>
            </a:r>
            <a:r>
              <a:rPr lang="en-US" sz="1000">
                <a:latin typeface="Calibri"/>
              </a:rPr>
              <a:t>parte </a:t>
            </a:r>
            <a:r>
              <a:rPr lang="pt" sz="1000">
                <a:latin typeface="Calibri"/>
              </a:rPr>
              <a:t>constitutiva das interações humanas. À luz da teoria da complexidade, entende-se que o processo de aprender Libras não se </a:t>
            </a:r>
            <a:r>
              <a:rPr lang="pt-BR" sz="1000">
                <a:latin typeface="Calibri"/>
              </a:rPr>
              <a:t>limita </a:t>
            </a:r>
            <a:r>
              <a:rPr lang="pt" sz="1000">
                <a:latin typeface="Calibri"/>
              </a:rPr>
              <a:t>à aquisição de sinais, mas envolve a </a:t>
            </a:r>
            <a:r>
              <a:rPr lang="pt-BR" sz="1000">
                <a:latin typeface="Calibri"/>
              </a:rPr>
              <a:t>reorganização </a:t>
            </a:r>
            <a:r>
              <a:rPr lang="pt" sz="1000">
                <a:latin typeface="Calibri"/>
              </a:rPr>
              <a:t>das percepções sobre língua, corpo e </a:t>
            </a:r>
            <a:r>
              <a:rPr lang="pt-BR" sz="1000">
                <a:latin typeface="Calibri"/>
              </a:rPr>
              <a:t>cultura, revelando </a:t>
            </a:r>
            <a:r>
              <a:rPr lang="pt" sz="1000">
                <a:latin typeface="Calibri"/>
              </a:rPr>
              <a:t>a potência do ensino da Libras como prática inclusiva e formadora na educação infantil.</a:t>
            </a:r>
          </a:p>
        </p:txBody>
      </p:sp>
      <p:sp>
        <p:nvSpPr>
          <p:cNvPr id="7" name="Retângulo 6"/>
          <p:cNvSpPr/>
          <p:nvPr/>
        </p:nvSpPr>
        <p:spPr>
          <a:xfrm>
            <a:off x="1066800" y="8116824"/>
            <a:ext cx="5431536" cy="137160"/>
          </a:xfrm>
          <a:prstGeom prst="rect">
            <a:avLst/>
          </a:prstGeom>
        </p:spPr>
        <p:txBody>
          <a:bodyPr wrap="none" lIns="0" tIns="0" rIns="0" bIns="0">
            <a:noAutofit/>
          </a:bodyPr>
          <a:lstStyle/>
          <a:p>
            <a:pPr indent="0"/>
            <a:r>
              <a:rPr lang="pt-BR" sz="1100" b="1">
                <a:latin typeface="Calibri"/>
              </a:rPr>
              <a:t>Palavras-chave</a:t>
            </a:r>
            <a:r>
              <a:rPr lang="pt-BR" sz="1100">
                <a:latin typeface="Calibri"/>
              </a:rPr>
              <a:t>; </a:t>
            </a:r>
            <a:r>
              <a:rPr lang="pt" sz="1100">
                <a:solidFill>
                  <a:srgbClr val="242526"/>
                </a:solidFill>
                <a:latin typeface="Calibri"/>
              </a:rPr>
              <a:t>Libras; Educação Infantil; Diversidade linguística; Complexidade; Inclusão.</a:t>
            </a:r>
          </a:p>
        </p:txBody>
      </p:sp>
      <p:sp>
        <p:nvSpPr>
          <p:cNvPr id="8" name="Retângulo 7"/>
          <p:cNvSpPr/>
          <p:nvPr/>
        </p:nvSpPr>
        <p:spPr>
          <a:xfrm>
            <a:off x="6330696" y="9933432"/>
            <a:ext cx="161544" cy="128016"/>
          </a:xfrm>
          <a:prstGeom prst="rect">
            <a:avLst/>
          </a:prstGeom>
        </p:spPr>
        <p:txBody>
          <a:bodyPr wrap="none" lIns="0" tIns="0" rIns="0" bIns="0">
            <a:noAutofit/>
          </a:bodyPr>
          <a:lstStyle/>
          <a:p>
            <a:pPr indent="0"/>
            <a:r>
              <a:rPr lang="pt" sz="1100">
                <a:latin typeface="Calibri"/>
              </a:rPr>
              <a:t>23</a:t>
            </a:r>
          </a:p>
        </p:txBody>
      </p:sp>
      <p:grpSp>
        <p:nvGrpSpPr>
          <p:cNvPr id="19" name="Agrupar 18">
            <a:extLst>
              <a:ext uri="{FF2B5EF4-FFF2-40B4-BE49-F238E27FC236}">
                <a16:creationId xmlns:a16="http://schemas.microsoft.com/office/drawing/2014/main" id="{AF625F09-0235-2A13-13B1-1100CCC6C0BC}"/>
              </a:ext>
            </a:extLst>
          </p:cNvPr>
          <p:cNvGrpSpPr/>
          <p:nvPr/>
        </p:nvGrpSpPr>
        <p:grpSpPr>
          <a:xfrm>
            <a:off x="1063752" y="436393"/>
            <a:ext cx="5642220" cy="964636"/>
            <a:chOff x="1063752" y="436393"/>
            <a:chExt cx="5642220" cy="964636"/>
          </a:xfrm>
        </p:grpSpPr>
        <p:pic>
          <p:nvPicPr>
            <p:cNvPr id="20" name="object 52">
              <a:extLst>
                <a:ext uri="{FF2B5EF4-FFF2-40B4-BE49-F238E27FC236}">
                  <a16:creationId xmlns:a16="http://schemas.microsoft.com/office/drawing/2014/main" id="{F12D947B-5106-AEFF-BEBF-A82997ED412F}"/>
                </a:ext>
              </a:extLst>
            </p:cNvPr>
            <p:cNvPicPr/>
            <p:nvPr/>
          </p:nvPicPr>
          <p:blipFill>
            <a:blip r:embed="rId2" cstate="print"/>
            <a:stretch>
              <a:fillRect/>
            </a:stretch>
          </p:blipFill>
          <p:spPr>
            <a:xfrm>
              <a:off x="1063752" y="436393"/>
              <a:ext cx="1743423" cy="964636"/>
            </a:xfrm>
            <a:prstGeom prst="rect">
              <a:avLst/>
            </a:prstGeom>
          </p:spPr>
        </p:pic>
        <p:pic>
          <p:nvPicPr>
            <p:cNvPr id="21" name="object 53">
              <a:extLst>
                <a:ext uri="{FF2B5EF4-FFF2-40B4-BE49-F238E27FC236}">
                  <a16:creationId xmlns:a16="http://schemas.microsoft.com/office/drawing/2014/main" id="{12C1578A-26E5-A4C3-D4AE-50E8DD717B4D}"/>
                </a:ext>
              </a:extLst>
            </p:cNvPr>
            <p:cNvPicPr/>
            <p:nvPr/>
          </p:nvPicPr>
          <p:blipFill>
            <a:blip r:embed="rId3" cstate="print"/>
            <a:stretch>
              <a:fillRect/>
            </a:stretch>
          </p:blipFill>
          <p:spPr>
            <a:xfrm>
              <a:off x="4868070" y="895319"/>
              <a:ext cx="1837902" cy="498225"/>
            </a:xfrm>
            <a:prstGeom prst="rect">
              <a:avLst/>
            </a:prstGeom>
          </p:spPr>
        </p:pic>
      </p:grpSp>
    </p:spTree>
  </p:cSld>
  <p:clrMapOvr>
    <a:overrideClrMapping bg1="lt1" tx1="dk1" bg2="lt2" tx2="dk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tângulo 5"/>
          <p:cNvSpPr/>
          <p:nvPr/>
        </p:nvSpPr>
        <p:spPr>
          <a:xfrm>
            <a:off x="1072896" y="1837944"/>
            <a:ext cx="5416296" cy="786384"/>
          </a:xfrm>
          <a:prstGeom prst="rect">
            <a:avLst/>
          </a:prstGeom>
        </p:spPr>
        <p:txBody>
          <a:bodyPr lIns="0" tIns="0" rIns="0" bIns="0">
            <a:noAutofit/>
          </a:bodyPr>
          <a:lstStyle/>
          <a:p>
            <a:pPr indent="0" algn="just">
              <a:lnSpc>
                <a:spcPts val="2088"/>
              </a:lnSpc>
              <a:spcBef>
                <a:spcPts val="1680"/>
              </a:spcBef>
            </a:pPr>
            <a:r>
              <a:rPr lang="pt" sz="1700" b="1">
                <a:latin typeface="Cambria"/>
              </a:rPr>
              <a:t>Projeto Unidos Pela Saúde (UpS): Acessibilidade Digital e Comunicação Inclusiva na Produção de Conteúdo Para Surdos e Cegos</a:t>
            </a:r>
          </a:p>
        </p:txBody>
      </p:sp>
      <p:sp>
        <p:nvSpPr>
          <p:cNvPr id="7" name="Retângulo 6"/>
          <p:cNvSpPr/>
          <p:nvPr/>
        </p:nvSpPr>
        <p:spPr>
          <a:xfrm>
            <a:off x="1066800" y="2624328"/>
            <a:ext cx="5431536" cy="5940552"/>
          </a:xfrm>
          <a:prstGeom prst="rect">
            <a:avLst/>
          </a:prstGeom>
        </p:spPr>
        <p:txBody>
          <a:bodyPr lIns="0" tIns="0" rIns="0" bIns="0">
            <a:noAutofit/>
          </a:bodyPr>
          <a:lstStyle/>
          <a:p>
            <a:pPr indent="0" algn="just">
              <a:lnSpc>
                <a:spcPts val="1392"/>
              </a:lnSpc>
              <a:spcAft>
                <a:spcPts val="840"/>
              </a:spcAft>
            </a:pPr>
            <a:r>
              <a:rPr lang="pt" sz="1000">
                <a:latin typeface="Calibri"/>
              </a:rPr>
              <a:t>Luana Arrial Bastos (UpS), </a:t>
            </a:r>
            <a:r>
              <a:rPr lang="en-US" sz="1000">
                <a:latin typeface="Calibri"/>
              </a:rPr>
              <a:t>Alessandro </a:t>
            </a:r>
            <a:r>
              <a:rPr lang="pt" sz="1000">
                <a:latin typeface="Calibri"/>
              </a:rPr>
              <a:t>Ledra Zagheni (UpS), Rafael Felipe </a:t>
            </a:r>
            <a:r>
              <a:rPr lang="en-US" sz="1000">
                <a:latin typeface="Calibri"/>
              </a:rPr>
              <a:t>Fernandes </a:t>
            </a:r>
            <a:r>
              <a:rPr lang="pt" sz="1000">
                <a:latin typeface="Calibri"/>
              </a:rPr>
              <a:t>dos Santos (UpS), Ligia Fernanda Giorgia de Oliveira Klein (UpS), Daoana Carolaine Alka Cordeiro </a:t>
            </a:r>
            <a:r>
              <a:rPr lang="en-US" sz="1000">
                <a:latin typeface="Calibri"/>
              </a:rPr>
              <a:t>Gnoatto </a:t>
            </a:r>
            <a:r>
              <a:rPr lang="pt" sz="1000">
                <a:latin typeface="Calibri"/>
              </a:rPr>
              <a:t>(UpS), </a:t>
            </a:r>
            <a:r>
              <a:rPr lang="en-US" sz="1000">
                <a:latin typeface="Calibri"/>
              </a:rPr>
              <a:t>Helen Lucy </a:t>
            </a:r>
            <a:r>
              <a:rPr lang="pt" sz="1000">
                <a:latin typeface="Calibri"/>
              </a:rPr>
              <a:t>Pietrangello Mizuta (UpS), Kyarah Sayuri Chihaya Zagheni(UpS), Marta dos Anjos Rodrigues Parchen, Sérgio Eduardo Fontour-da-Silva (PUCPR), Guilherme </a:t>
            </a:r>
            <a:r>
              <a:rPr lang="en-US" sz="1000">
                <a:latin typeface="Calibri"/>
              </a:rPr>
              <a:t>Nunes </a:t>
            </a:r>
            <a:r>
              <a:rPr lang="pt-BR" sz="1000">
                <a:latin typeface="Calibri"/>
              </a:rPr>
              <a:t>Nogueira </a:t>
            </a:r>
            <a:r>
              <a:rPr lang="pt" sz="1000">
                <a:latin typeface="Calibri"/>
              </a:rPr>
              <a:t>Neto (PUCPR)</a:t>
            </a:r>
          </a:p>
          <a:p>
            <a:pPr indent="0" algn="just">
              <a:lnSpc>
                <a:spcPts val="1680"/>
              </a:lnSpc>
            </a:pPr>
            <a:r>
              <a:rPr lang="pt" sz="1100" b="1">
                <a:latin typeface="Calibri"/>
              </a:rPr>
              <a:t>Resumo</a:t>
            </a:r>
            <a:r>
              <a:rPr lang="pt" sz="1000">
                <a:latin typeface="Calibri"/>
              </a:rPr>
              <a:t>; Neste tempo é imprescindível </a:t>
            </a:r>
            <a:r>
              <a:rPr lang="pt-BR" sz="1000">
                <a:latin typeface="Calibri"/>
              </a:rPr>
              <a:t>disponibilizar </a:t>
            </a:r>
            <a:r>
              <a:rPr lang="pt" sz="1000">
                <a:latin typeface="Calibri"/>
              </a:rPr>
              <a:t>informações com acessibilidade, principalmente as que são vinculadas por meio da internet. Seguindo as premissas da acessibilidade </a:t>
            </a:r>
            <a:r>
              <a:rPr lang="en-US" sz="1000">
                <a:latin typeface="Calibri"/>
              </a:rPr>
              <a:t>digital, </a:t>
            </a:r>
            <a:r>
              <a:rPr lang="pt-BR" sz="1000">
                <a:latin typeface="Calibri"/>
              </a:rPr>
              <a:t>comunicação </a:t>
            </a:r>
            <a:r>
              <a:rPr lang="pt" sz="1000">
                <a:latin typeface="Calibri"/>
              </a:rPr>
              <a:t>inclusiva e da tecnologia da informação e comunicação acessível, o Projeto Unidos pela Saúde (UpS) foi desenvolvido, visto que seu objetivo é levar aos surdos, cegos, deficientes </a:t>
            </a:r>
            <a:r>
              <a:rPr lang="pt-BR" sz="1000">
                <a:latin typeface="Calibri"/>
              </a:rPr>
              <a:t>auditivos </a:t>
            </a:r>
            <a:r>
              <a:rPr lang="pt" sz="1000">
                <a:latin typeface="Calibri"/>
              </a:rPr>
              <a:t>e visuais, por meio de produções audiovisuais inclusivas, conteúdos acadêmicos, de bem-estar e saúde, além de diversos âmbitos do conhecimento científico. O UpS é composto por profissionais voluntários de diversas áreas, os quais, em sua maioria, são mestres, doutores e/ou estudantes (mestrado, doutorado, especialização ou </a:t>
            </a:r>
            <a:r>
              <a:rPr lang="pt-BR" sz="1000">
                <a:latin typeface="Calibri"/>
              </a:rPr>
              <a:t>graduação) </a:t>
            </a:r>
            <a:r>
              <a:rPr lang="pt" sz="1000">
                <a:latin typeface="Calibri"/>
              </a:rPr>
              <a:t>e entendem a necessidade de </a:t>
            </a:r>
            <a:r>
              <a:rPr lang="pt-BR" sz="1000">
                <a:latin typeface="Calibri"/>
              </a:rPr>
              <a:t>garantir </a:t>
            </a:r>
            <a:r>
              <a:rPr lang="pt" sz="1000">
                <a:latin typeface="Calibri"/>
              </a:rPr>
              <a:t>a qualidade e o </a:t>
            </a:r>
            <a:r>
              <a:rPr lang="pt-BR" sz="1000">
                <a:latin typeface="Calibri"/>
              </a:rPr>
              <a:t>embasamento científico </a:t>
            </a:r>
            <a:r>
              <a:rPr lang="pt" sz="1000">
                <a:latin typeface="Calibri"/>
              </a:rPr>
              <a:t>nas produções </a:t>
            </a:r>
            <a:r>
              <a:rPr lang="pt-BR" sz="1000">
                <a:latin typeface="Calibri"/>
              </a:rPr>
              <a:t>audiovisuais </a:t>
            </a:r>
            <a:r>
              <a:rPr lang="pt" sz="1000">
                <a:latin typeface="Calibri"/>
              </a:rPr>
              <a:t>inclusivas disponibilizadas em suas redes sociais, canal </a:t>
            </a:r>
            <a:r>
              <a:rPr lang="en-US" sz="1000">
                <a:latin typeface="Calibri"/>
              </a:rPr>
              <a:t>do YouTube</a:t>
            </a:r>
            <a:r>
              <a:rPr lang="en-US" sz="1000">
                <a:latin typeface="Calibri"/>
                <a:hlinkClick r:id="rId2"/>
              </a:rPr>
              <a:t> </a:t>
            </a:r>
            <a:r>
              <a:rPr lang="pt" sz="1000">
                <a:latin typeface="Calibri"/>
                <a:hlinkClick r:id="rId2"/>
              </a:rPr>
              <a:t>youtube.com/@unidospelasaudebr </a:t>
            </a:r>
            <a:r>
              <a:rPr lang="pt" sz="1000">
                <a:latin typeface="Calibri"/>
              </a:rPr>
              <a:t>e </a:t>
            </a:r>
            <a:r>
              <a:rPr lang="pt-BR" sz="1000">
                <a:latin typeface="Calibri"/>
              </a:rPr>
              <a:t>site </a:t>
            </a:r>
            <a:r>
              <a:rPr lang="en-US" sz="1000">
                <a:latin typeface="Calibri"/>
              </a:rPr>
              <a:t>unidospelasaude.com.br. </a:t>
            </a:r>
            <a:r>
              <a:rPr lang="pt" sz="1000">
                <a:latin typeface="Calibri"/>
              </a:rPr>
              <a:t>Teve início em 2020 com quatro áreas e </a:t>
            </a:r>
            <a:r>
              <a:rPr lang="pt-BR" sz="1000">
                <a:latin typeface="Calibri"/>
              </a:rPr>
              <a:t>atualmente </a:t>
            </a:r>
            <a:r>
              <a:rPr lang="pt" sz="1000">
                <a:latin typeface="Calibri"/>
              </a:rPr>
              <a:t>são oito áreas: Biomedicina, Engenharia, Farmácia, Fisioterapia, Paralimpíada, Psicologia, Letras e Tradução e Oftalmologia. As produções audiovisuais são padronizadas e personalizadas seguindo as diretrizes do projeto e, essencialmente, são compostas por áudio com a narração em língua </a:t>
            </a:r>
            <a:r>
              <a:rPr lang="pt-BR" sz="1000">
                <a:latin typeface="Calibri"/>
              </a:rPr>
              <a:t>portuguesa </a:t>
            </a:r>
            <a:r>
              <a:rPr lang="pt" sz="1000">
                <a:latin typeface="Calibri"/>
              </a:rPr>
              <a:t>do </a:t>
            </a:r>
            <a:r>
              <a:rPr lang="pt-BR" sz="1000">
                <a:latin typeface="Calibri"/>
              </a:rPr>
              <a:t>conteúdo, </a:t>
            </a:r>
            <a:r>
              <a:rPr lang="pt" sz="1000">
                <a:latin typeface="Calibri"/>
              </a:rPr>
              <a:t>vídeo </a:t>
            </a:r>
            <a:r>
              <a:rPr lang="en-US" sz="1000">
                <a:latin typeface="Calibri"/>
              </a:rPr>
              <a:t>com </a:t>
            </a:r>
            <a:r>
              <a:rPr lang="pt" sz="1000">
                <a:latin typeface="Calibri"/>
              </a:rPr>
              <a:t>a tradução intermodal em </a:t>
            </a:r>
            <a:r>
              <a:rPr lang="en-US" sz="1000">
                <a:latin typeface="Calibri"/>
              </a:rPr>
              <a:t>Libras </a:t>
            </a:r>
            <a:r>
              <a:rPr lang="pt" sz="1000">
                <a:latin typeface="Calibri"/>
              </a:rPr>
              <a:t>e imagens e/ou escritas-chave. Especificamente, qualquer profissional pode contribuir como conteudista </a:t>
            </a:r>
            <a:r>
              <a:rPr lang="pt-BR" sz="1000">
                <a:latin typeface="Calibri"/>
              </a:rPr>
              <a:t>voluntário; </a:t>
            </a:r>
            <a:r>
              <a:rPr lang="en-US" sz="1000">
                <a:latin typeface="Calibri"/>
              </a:rPr>
              <a:t>para </a:t>
            </a:r>
            <a:r>
              <a:rPr lang="pt" sz="1000">
                <a:latin typeface="Calibri"/>
              </a:rPr>
              <a:t>isso, recomenda-se acessar o </a:t>
            </a:r>
            <a:r>
              <a:rPr lang="en-US" sz="1000">
                <a:latin typeface="Calibri"/>
              </a:rPr>
              <a:t>site </a:t>
            </a:r>
            <a:r>
              <a:rPr lang="en-US" sz="1000">
                <a:latin typeface="Calibri"/>
                <a:hlinkClick r:id="rId3"/>
              </a:rPr>
              <a:t>https://www.unidospelasaude.com.br/sobre/,</a:t>
            </a:r>
            <a:r>
              <a:rPr lang="en-US" sz="1000">
                <a:latin typeface="Calibri"/>
              </a:rPr>
              <a:t> </a:t>
            </a:r>
            <a:r>
              <a:rPr lang="pt" sz="1000">
                <a:latin typeface="Calibri"/>
              </a:rPr>
              <a:t>na aba "quem somos", "sobre" e "Diretrizes setembro/2024". Uma equipe distinta, mas coesa e comprometida, que sabe unir esforços e </a:t>
            </a:r>
            <a:r>
              <a:rPr lang="en-US" sz="1000">
                <a:latin typeface="Calibri"/>
              </a:rPr>
              <a:t>expertises </a:t>
            </a:r>
            <a:r>
              <a:rPr lang="pt" sz="1000">
                <a:latin typeface="Calibri"/>
              </a:rPr>
              <a:t>em torno de interesses e princípios comuns, consegue atingir o objetivo de produzir conteúdo acessível ao passo que abarca e alarga seu público-alvo.</a:t>
            </a:r>
          </a:p>
          <a:p>
            <a:pPr indent="0" algn="just">
              <a:lnSpc>
                <a:spcPts val="1680"/>
              </a:lnSpc>
              <a:spcAft>
                <a:spcPts val="210"/>
              </a:spcAft>
            </a:pPr>
            <a:r>
              <a:rPr lang="pt-BR" sz="1100" b="1">
                <a:latin typeface="Calibri"/>
              </a:rPr>
              <a:t>Palavras-chave</a:t>
            </a:r>
            <a:r>
              <a:rPr lang="pt-BR" sz="1000">
                <a:latin typeface="Calibri"/>
              </a:rPr>
              <a:t>: </a:t>
            </a:r>
            <a:r>
              <a:rPr lang="pt" sz="1000">
                <a:latin typeface="Calibri"/>
              </a:rPr>
              <a:t>Comunicação Inclusiva; Produção Audiovisual; Libras; Divulgação Científica.</a:t>
            </a:r>
          </a:p>
        </p:txBody>
      </p:sp>
      <p:sp>
        <p:nvSpPr>
          <p:cNvPr id="8" name="Retângulo 7"/>
          <p:cNvSpPr/>
          <p:nvPr/>
        </p:nvSpPr>
        <p:spPr>
          <a:xfrm>
            <a:off x="1069848" y="8631936"/>
            <a:ext cx="5422392" cy="862584"/>
          </a:xfrm>
          <a:prstGeom prst="rect">
            <a:avLst/>
          </a:prstGeom>
        </p:spPr>
        <p:txBody>
          <a:bodyPr lIns="0" tIns="0" rIns="0" bIns="0">
            <a:noAutofit/>
          </a:bodyPr>
          <a:lstStyle/>
          <a:p>
            <a:pPr indent="0" algn="just">
              <a:lnSpc>
                <a:spcPts val="2112"/>
              </a:lnSpc>
              <a:spcBef>
                <a:spcPts val="210"/>
              </a:spcBef>
            </a:pPr>
            <a:r>
              <a:rPr lang="pt" sz="1700" b="1">
                <a:latin typeface="Cambria"/>
              </a:rPr>
              <a:t>Mulher Negra, Surda e Migrante: Resistências Entre Territórios e Linguas</a:t>
            </a:r>
          </a:p>
          <a:p>
            <a:pPr indent="0" algn="just">
              <a:spcAft>
                <a:spcPts val="210"/>
              </a:spcAft>
            </a:pPr>
            <a:r>
              <a:rPr lang="pt" sz="1000">
                <a:latin typeface="Calibri"/>
              </a:rPr>
              <a:t>Paloma Teixeira de OLIVEIRA (UEPG)</a:t>
            </a:r>
          </a:p>
          <a:p>
            <a:pPr indent="0" algn="just"/>
            <a:r>
              <a:rPr lang="pt" sz="1000">
                <a:latin typeface="Calibri"/>
              </a:rPr>
              <a:t>Luiz André Brito Coelho (UTFPR)</a:t>
            </a:r>
          </a:p>
        </p:txBody>
      </p:sp>
      <p:sp>
        <p:nvSpPr>
          <p:cNvPr id="9" name="Retângulo 8"/>
          <p:cNvSpPr/>
          <p:nvPr/>
        </p:nvSpPr>
        <p:spPr>
          <a:xfrm>
            <a:off x="6330696" y="9933432"/>
            <a:ext cx="164592" cy="128016"/>
          </a:xfrm>
          <a:prstGeom prst="rect">
            <a:avLst/>
          </a:prstGeom>
        </p:spPr>
        <p:txBody>
          <a:bodyPr wrap="none" lIns="0" tIns="0" rIns="0" bIns="0">
            <a:noAutofit/>
          </a:bodyPr>
          <a:lstStyle/>
          <a:p>
            <a:pPr indent="0"/>
            <a:r>
              <a:rPr lang="pt" sz="1100">
                <a:latin typeface="Calibri"/>
              </a:rPr>
              <a:t>24</a:t>
            </a:r>
          </a:p>
        </p:txBody>
      </p:sp>
      <p:grpSp>
        <p:nvGrpSpPr>
          <p:cNvPr id="20" name="Agrupar 19">
            <a:extLst>
              <a:ext uri="{FF2B5EF4-FFF2-40B4-BE49-F238E27FC236}">
                <a16:creationId xmlns:a16="http://schemas.microsoft.com/office/drawing/2014/main" id="{5AC19801-0861-C767-7E70-AC2A465B0A9D}"/>
              </a:ext>
            </a:extLst>
          </p:cNvPr>
          <p:cNvGrpSpPr/>
          <p:nvPr/>
        </p:nvGrpSpPr>
        <p:grpSpPr>
          <a:xfrm>
            <a:off x="1063752" y="436393"/>
            <a:ext cx="5642220" cy="964636"/>
            <a:chOff x="1063752" y="436393"/>
            <a:chExt cx="5642220" cy="964636"/>
          </a:xfrm>
        </p:grpSpPr>
        <p:pic>
          <p:nvPicPr>
            <p:cNvPr id="21" name="object 52">
              <a:extLst>
                <a:ext uri="{FF2B5EF4-FFF2-40B4-BE49-F238E27FC236}">
                  <a16:creationId xmlns:a16="http://schemas.microsoft.com/office/drawing/2014/main" id="{4F84308F-1B0B-168A-7626-4D6B83DFEAF0}"/>
                </a:ext>
              </a:extLst>
            </p:cNvPr>
            <p:cNvPicPr/>
            <p:nvPr/>
          </p:nvPicPr>
          <p:blipFill>
            <a:blip r:embed="rId4" cstate="print"/>
            <a:stretch>
              <a:fillRect/>
            </a:stretch>
          </p:blipFill>
          <p:spPr>
            <a:xfrm>
              <a:off x="1063752" y="436393"/>
              <a:ext cx="1743423" cy="964636"/>
            </a:xfrm>
            <a:prstGeom prst="rect">
              <a:avLst/>
            </a:prstGeom>
          </p:spPr>
        </p:pic>
        <p:pic>
          <p:nvPicPr>
            <p:cNvPr id="22" name="object 53">
              <a:extLst>
                <a:ext uri="{FF2B5EF4-FFF2-40B4-BE49-F238E27FC236}">
                  <a16:creationId xmlns:a16="http://schemas.microsoft.com/office/drawing/2014/main" id="{0AF10E1A-9078-A448-544D-54ECC624EF8C}"/>
                </a:ext>
              </a:extLst>
            </p:cNvPr>
            <p:cNvPicPr/>
            <p:nvPr/>
          </p:nvPicPr>
          <p:blipFill>
            <a:blip r:embed="rId5" cstate="print"/>
            <a:stretch>
              <a:fillRect/>
            </a:stretch>
          </p:blipFill>
          <p:spPr>
            <a:xfrm>
              <a:off x="4868070" y="895319"/>
              <a:ext cx="1837902" cy="498225"/>
            </a:xfrm>
            <a:prstGeom prst="rect">
              <a:avLst/>
            </a:prstGeom>
          </p:spPr>
        </p:pic>
      </p:grpSp>
    </p:spTree>
  </p:cSld>
  <p:clrMapOvr>
    <a:overrideClrMapping bg1="lt1" tx1="dk1" bg2="lt2" tx2="dk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tângulo 5"/>
          <p:cNvSpPr/>
          <p:nvPr/>
        </p:nvSpPr>
        <p:spPr>
          <a:xfrm>
            <a:off x="1066800" y="1822704"/>
            <a:ext cx="5428488" cy="5650992"/>
          </a:xfrm>
          <a:prstGeom prst="rect">
            <a:avLst/>
          </a:prstGeom>
        </p:spPr>
        <p:txBody>
          <a:bodyPr lIns="0" tIns="0" rIns="0" bIns="0">
            <a:noAutofit/>
          </a:bodyPr>
          <a:lstStyle/>
          <a:p>
            <a:pPr indent="0" algn="just">
              <a:lnSpc>
                <a:spcPts val="1944"/>
              </a:lnSpc>
              <a:spcBef>
                <a:spcPts val="1680"/>
              </a:spcBef>
              <a:spcAft>
                <a:spcPts val="1260"/>
              </a:spcAft>
            </a:pPr>
            <a:r>
              <a:rPr lang="pt" sz="1100" b="1">
                <a:latin typeface="Calibri"/>
              </a:rPr>
              <a:t>Resumo</a:t>
            </a:r>
            <a:r>
              <a:rPr lang="pt" sz="1000">
                <a:latin typeface="Calibri"/>
              </a:rPr>
              <a:t>: Ser mulher negra, surda </a:t>
            </a:r>
            <a:r>
              <a:rPr lang="en-US" sz="1000">
                <a:latin typeface="Calibri"/>
              </a:rPr>
              <a:t>e </a:t>
            </a:r>
            <a:r>
              <a:rPr lang="pt" sz="1000">
                <a:latin typeface="Calibri"/>
              </a:rPr>
              <a:t>migrante envolve a sobreposição de marcadores sociais que historicamente produzem exclusão, mas que se constituem como pontos de partida para a construção de saberes situados e estratégias de resistência. O objetivo deste estudo é analisar essa trajetória a partir da </a:t>
            </a:r>
            <a:r>
              <a:rPr lang="pt-BR" sz="1000">
                <a:latin typeface="Calibri"/>
              </a:rPr>
              <a:t>perspectiva </a:t>
            </a:r>
            <a:r>
              <a:rPr lang="pt" sz="1000">
                <a:latin typeface="Calibri"/>
              </a:rPr>
              <a:t>interseccional, dos Estudos Surdos e da sociolinguística crítica, tomando como </a:t>
            </a:r>
            <a:r>
              <a:rPr lang="en-US" sz="1000">
                <a:latin typeface="Calibri"/>
              </a:rPr>
              <a:t>corpus </a:t>
            </a:r>
            <a:r>
              <a:rPr lang="pt" sz="1000">
                <a:latin typeface="Calibri"/>
              </a:rPr>
              <a:t>uma narrativa autobiográfica produzida em Libras e traduzida colaborativamente. Nascida em Goiânia e em família surda, migrei para o Paraná e vivenciei um deslocamento territorial no qual a cor da pele e as variações </a:t>
            </a:r>
            <a:r>
              <a:rPr lang="pt-BR" sz="1000">
                <a:latin typeface="Calibri"/>
              </a:rPr>
              <a:t>linguísticas </a:t>
            </a:r>
            <a:r>
              <a:rPr lang="pt" sz="1000">
                <a:latin typeface="Calibri"/>
              </a:rPr>
              <a:t>da </a:t>
            </a:r>
            <a:r>
              <a:rPr lang="en-US" sz="1000">
                <a:latin typeface="Calibri"/>
              </a:rPr>
              <a:t>Libras </a:t>
            </a:r>
            <a:r>
              <a:rPr lang="pt" sz="1000">
                <a:latin typeface="Calibri"/>
              </a:rPr>
              <a:t>se </a:t>
            </a:r>
            <a:r>
              <a:rPr lang="pt-BR" sz="1000">
                <a:latin typeface="Calibri"/>
              </a:rPr>
              <a:t>tornaram elementos </a:t>
            </a:r>
            <a:r>
              <a:rPr lang="pt" sz="1000">
                <a:latin typeface="Calibri"/>
              </a:rPr>
              <a:t>de </a:t>
            </a:r>
            <a:r>
              <a:rPr lang="pt-BR" sz="1000">
                <a:latin typeface="Calibri"/>
              </a:rPr>
              <a:t>distanciamento </a:t>
            </a:r>
            <a:r>
              <a:rPr lang="pt" sz="1000">
                <a:latin typeface="Calibri"/>
              </a:rPr>
              <a:t>e rejeição na sociedade majoritária e na comunidade surda local. O relato revela que racismo, capacitismo e desigualdades de gênero se entrecruzam, repercutindo no pertencimento, percurso </a:t>
            </a:r>
            <a:r>
              <a:rPr lang="pt-BR" sz="1000">
                <a:latin typeface="Calibri"/>
              </a:rPr>
              <a:t>acadêmico </a:t>
            </a:r>
            <a:r>
              <a:rPr lang="pt" sz="1000">
                <a:latin typeface="Calibri"/>
              </a:rPr>
              <a:t>e na </a:t>
            </a:r>
            <a:r>
              <a:rPr lang="pt-BR" sz="1000">
                <a:latin typeface="Calibri"/>
              </a:rPr>
              <a:t>constituição </a:t>
            </a:r>
            <a:r>
              <a:rPr lang="pt" sz="1000">
                <a:latin typeface="Calibri"/>
              </a:rPr>
              <a:t>de identidade. A </a:t>
            </a:r>
            <a:r>
              <a:rPr lang="pt-BR" sz="1000">
                <a:latin typeface="Calibri"/>
              </a:rPr>
              <a:t>análise, </a:t>
            </a:r>
            <a:r>
              <a:rPr lang="pt" sz="1000">
                <a:latin typeface="Calibri"/>
              </a:rPr>
              <a:t>conduzida </a:t>
            </a:r>
            <a:r>
              <a:rPr lang="pt-BR" sz="1000">
                <a:latin typeface="Calibri"/>
              </a:rPr>
              <a:t>por </a:t>
            </a:r>
            <a:r>
              <a:rPr lang="pt" sz="1000">
                <a:latin typeface="Calibri"/>
              </a:rPr>
              <a:t>meio da </a:t>
            </a:r>
            <a:r>
              <a:rPr lang="pt-BR" sz="1000">
                <a:latin typeface="Calibri"/>
              </a:rPr>
              <a:t>análise </a:t>
            </a:r>
            <a:r>
              <a:rPr lang="pt" sz="1000">
                <a:latin typeface="Calibri"/>
              </a:rPr>
              <a:t>narrativa (Riessman, 2008) e temática </a:t>
            </a:r>
            <a:r>
              <a:rPr lang="en-US" sz="1000">
                <a:latin typeface="Calibri"/>
              </a:rPr>
              <a:t>(Braun </a:t>
            </a:r>
            <a:r>
              <a:rPr lang="pt" sz="1000">
                <a:latin typeface="Calibri"/>
              </a:rPr>
              <a:t>&amp; </a:t>
            </a:r>
            <a:r>
              <a:rPr lang="en-US" sz="1000">
                <a:latin typeface="Calibri"/>
              </a:rPr>
              <a:t>Clarke, </a:t>
            </a:r>
            <a:r>
              <a:rPr lang="pt" sz="1000">
                <a:latin typeface="Calibri"/>
              </a:rPr>
              <a:t>2006), evidencia que maternidade, inserção </a:t>
            </a:r>
            <a:r>
              <a:rPr lang="pt-BR" sz="1000">
                <a:latin typeface="Calibri"/>
              </a:rPr>
              <a:t>universitária </a:t>
            </a:r>
            <a:r>
              <a:rPr lang="pt" sz="1000">
                <a:latin typeface="Calibri"/>
              </a:rPr>
              <a:t>e experiência </a:t>
            </a:r>
            <a:r>
              <a:rPr lang="pt-BR" sz="1000">
                <a:latin typeface="Calibri"/>
              </a:rPr>
              <a:t>profissional surgem </a:t>
            </a:r>
            <a:r>
              <a:rPr lang="pt" sz="1000">
                <a:latin typeface="Calibri"/>
              </a:rPr>
              <a:t>como dimensões </a:t>
            </a:r>
            <a:r>
              <a:rPr lang="pt-BR" sz="1000">
                <a:latin typeface="Calibri"/>
              </a:rPr>
              <a:t>centrais </a:t>
            </a:r>
            <a:r>
              <a:rPr lang="pt" sz="1000">
                <a:latin typeface="Calibri"/>
              </a:rPr>
              <a:t>na elaboração de </a:t>
            </a:r>
            <a:r>
              <a:rPr lang="pt-BR" sz="1000">
                <a:latin typeface="Calibri"/>
              </a:rPr>
              <a:t>resistências, </a:t>
            </a:r>
            <a:r>
              <a:rPr lang="pt" sz="1000">
                <a:latin typeface="Calibri"/>
              </a:rPr>
              <a:t>nas quais o cuidado, a </a:t>
            </a:r>
            <a:r>
              <a:rPr lang="en-US" sz="1000">
                <a:latin typeface="Calibri"/>
              </a:rPr>
              <a:t>Libras </a:t>
            </a:r>
            <a:r>
              <a:rPr lang="pt" sz="1000">
                <a:latin typeface="Calibri"/>
              </a:rPr>
              <a:t>e o reconhecimento de si como mulher </a:t>
            </a:r>
            <a:r>
              <a:rPr lang="pt-BR" sz="1000">
                <a:latin typeface="Calibri"/>
              </a:rPr>
              <a:t>negra </a:t>
            </a:r>
            <a:r>
              <a:rPr lang="pt" sz="1000">
                <a:latin typeface="Calibri"/>
              </a:rPr>
              <a:t>surda tornam-se forças de </a:t>
            </a:r>
            <a:r>
              <a:rPr lang="pt-BR" sz="1000">
                <a:latin typeface="Calibri"/>
              </a:rPr>
              <a:t>afirmação </a:t>
            </a:r>
            <a:r>
              <a:rPr lang="pt" sz="1000">
                <a:latin typeface="Calibri"/>
              </a:rPr>
              <a:t>política e fortalecimento identitário. As experiências de </a:t>
            </a:r>
            <a:r>
              <a:rPr lang="pt-BR" sz="1000">
                <a:latin typeface="Calibri"/>
              </a:rPr>
              <a:t>migração mostram </a:t>
            </a:r>
            <a:r>
              <a:rPr lang="pt" sz="1000">
                <a:latin typeface="Calibri"/>
              </a:rPr>
              <a:t>que o território não é apenas espaço geográfico, mas </a:t>
            </a:r>
            <a:r>
              <a:rPr lang="pt-BR" sz="1000">
                <a:latin typeface="Calibri"/>
              </a:rPr>
              <a:t>campo simbólico </a:t>
            </a:r>
            <a:r>
              <a:rPr lang="pt" sz="1000">
                <a:latin typeface="Calibri"/>
              </a:rPr>
              <a:t>atravessado </a:t>
            </a:r>
            <a:r>
              <a:rPr lang="pt-BR" sz="1000">
                <a:latin typeface="Calibri"/>
              </a:rPr>
              <a:t>por </a:t>
            </a:r>
            <a:r>
              <a:rPr lang="pt" sz="1000">
                <a:latin typeface="Calibri"/>
              </a:rPr>
              <a:t>corpos racializados que negociam legitimidade e existência. O estudo sustenta que trajetórias de sujeitos negros surdos devem ser </a:t>
            </a:r>
            <a:r>
              <a:rPr lang="pt-BR" sz="1000">
                <a:latin typeface="Calibri"/>
              </a:rPr>
              <a:t>entendidas </a:t>
            </a:r>
            <a:r>
              <a:rPr lang="pt" sz="1000">
                <a:latin typeface="Calibri"/>
              </a:rPr>
              <a:t>como construções </a:t>
            </a:r>
            <a:r>
              <a:rPr lang="pt-BR" sz="1000">
                <a:latin typeface="Calibri"/>
              </a:rPr>
              <a:t>sociais </a:t>
            </a:r>
            <a:r>
              <a:rPr lang="pt" sz="1000">
                <a:latin typeface="Calibri"/>
              </a:rPr>
              <a:t>que </a:t>
            </a:r>
            <a:r>
              <a:rPr lang="pt-BR" sz="1000">
                <a:latin typeface="Calibri"/>
              </a:rPr>
              <a:t>articulam </a:t>
            </a:r>
            <a:r>
              <a:rPr lang="pt" sz="1000">
                <a:latin typeface="Calibri"/>
              </a:rPr>
              <a:t>raça, </a:t>
            </a:r>
            <a:r>
              <a:rPr lang="pt-BR" sz="1000">
                <a:latin typeface="Calibri"/>
              </a:rPr>
              <a:t>gênero, </a:t>
            </a:r>
            <a:r>
              <a:rPr lang="pt" sz="1000">
                <a:latin typeface="Calibri"/>
              </a:rPr>
              <a:t>língua e território, reafirmando a diferença como potência para epistemologias orientadas ao bem viver e à valorização de cosmopercepções silenciadas.</a:t>
            </a:r>
          </a:p>
          <a:p>
            <a:pPr indent="0" algn="just"/>
            <a:r>
              <a:rPr lang="pt-BR" sz="1100" b="1">
                <a:latin typeface="Calibri"/>
              </a:rPr>
              <a:t>Palavras-chave</a:t>
            </a:r>
            <a:r>
              <a:rPr lang="pt-BR" sz="1000">
                <a:latin typeface="Calibri"/>
              </a:rPr>
              <a:t>: </a:t>
            </a:r>
            <a:r>
              <a:rPr lang="pt" sz="1000">
                <a:latin typeface="Calibri"/>
              </a:rPr>
              <a:t>mulher negra surda; interseccionalidade; racismo linguístico; resistência.</a:t>
            </a:r>
          </a:p>
        </p:txBody>
      </p:sp>
      <p:sp>
        <p:nvSpPr>
          <p:cNvPr id="7" name="Retângulo 6"/>
          <p:cNvSpPr/>
          <p:nvPr/>
        </p:nvSpPr>
        <p:spPr>
          <a:xfrm>
            <a:off x="6330696" y="9933432"/>
            <a:ext cx="161544" cy="128016"/>
          </a:xfrm>
          <a:prstGeom prst="rect">
            <a:avLst/>
          </a:prstGeom>
        </p:spPr>
        <p:txBody>
          <a:bodyPr wrap="none" lIns="0" tIns="0" rIns="0" bIns="0">
            <a:noAutofit/>
          </a:bodyPr>
          <a:lstStyle/>
          <a:p>
            <a:pPr indent="0"/>
            <a:r>
              <a:rPr lang="pt" sz="1100">
                <a:latin typeface="Calibri"/>
              </a:rPr>
              <a:t>25</a:t>
            </a:r>
          </a:p>
        </p:txBody>
      </p:sp>
      <p:grpSp>
        <p:nvGrpSpPr>
          <p:cNvPr id="18" name="Agrupar 17">
            <a:extLst>
              <a:ext uri="{FF2B5EF4-FFF2-40B4-BE49-F238E27FC236}">
                <a16:creationId xmlns:a16="http://schemas.microsoft.com/office/drawing/2014/main" id="{4467EDFC-4A2A-3B2F-B544-AAEDBC91C41C}"/>
              </a:ext>
            </a:extLst>
          </p:cNvPr>
          <p:cNvGrpSpPr/>
          <p:nvPr/>
        </p:nvGrpSpPr>
        <p:grpSpPr>
          <a:xfrm>
            <a:off x="1063752" y="436393"/>
            <a:ext cx="5642220" cy="964636"/>
            <a:chOff x="1063752" y="436393"/>
            <a:chExt cx="5642220" cy="964636"/>
          </a:xfrm>
        </p:grpSpPr>
        <p:pic>
          <p:nvPicPr>
            <p:cNvPr id="19" name="object 52">
              <a:extLst>
                <a:ext uri="{FF2B5EF4-FFF2-40B4-BE49-F238E27FC236}">
                  <a16:creationId xmlns:a16="http://schemas.microsoft.com/office/drawing/2014/main" id="{4B2B3805-D194-0583-64AB-5FB4703991A4}"/>
                </a:ext>
              </a:extLst>
            </p:cNvPr>
            <p:cNvPicPr/>
            <p:nvPr/>
          </p:nvPicPr>
          <p:blipFill>
            <a:blip r:embed="rId2" cstate="print"/>
            <a:stretch>
              <a:fillRect/>
            </a:stretch>
          </p:blipFill>
          <p:spPr>
            <a:xfrm>
              <a:off x="1063752" y="436393"/>
              <a:ext cx="1743423" cy="964636"/>
            </a:xfrm>
            <a:prstGeom prst="rect">
              <a:avLst/>
            </a:prstGeom>
          </p:spPr>
        </p:pic>
        <p:pic>
          <p:nvPicPr>
            <p:cNvPr id="20" name="object 53">
              <a:extLst>
                <a:ext uri="{FF2B5EF4-FFF2-40B4-BE49-F238E27FC236}">
                  <a16:creationId xmlns:a16="http://schemas.microsoft.com/office/drawing/2014/main" id="{71F5F19C-4980-0A95-A726-E580E2A275AA}"/>
                </a:ext>
              </a:extLst>
            </p:cNvPr>
            <p:cNvPicPr/>
            <p:nvPr/>
          </p:nvPicPr>
          <p:blipFill>
            <a:blip r:embed="rId3" cstate="print"/>
            <a:stretch>
              <a:fillRect/>
            </a:stretch>
          </p:blipFill>
          <p:spPr>
            <a:xfrm>
              <a:off x="4868070" y="895319"/>
              <a:ext cx="1837902" cy="498225"/>
            </a:xfrm>
            <a:prstGeom prst="rect">
              <a:avLst/>
            </a:prstGeom>
          </p:spPr>
        </p:pic>
      </p:grpSp>
    </p:spTree>
  </p:cSld>
  <p:clrMapOvr>
    <a:overrideClrMapping bg1="lt1" tx1="dk1" bg2="lt2" tx2="dk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tângulo 5"/>
          <p:cNvSpPr/>
          <p:nvPr/>
        </p:nvSpPr>
        <p:spPr>
          <a:xfrm>
            <a:off x="1069848" y="1837944"/>
            <a:ext cx="5419344" cy="515112"/>
          </a:xfrm>
          <a:prstGeom prst="rect">
            <a:avLst/>
          </a:prstGeom>
        </p:spPr>
        <p:txBody>
          <a:bodyPr lIns="0" tIns="0" rIns="0" bIns="0">
            <a:noAutofit/>
          </a:bodyPr>
          <a:lstStyle/>
          <a:p>
            <a:pPr indent="0" algn="just">
              <a:lnSpc>
                <a:spcPts val="2088"/>
              </a:lnSpc>
              <a:spcBef>
                <a:spcPts val="1680"/>
              </a:spcBef>
            </a:pPr>
            <a:r>
              <a:rPr lang="pt" sz="1700" b="1">
                <a:latin typeface="Cambria"/>
              </a:rPr>
              <a:t>Tradução </a:t>
            </a:r>
            <a:r>
              <a:rPr lang="en-US" sz="1700" b="1">
                <a:latin typeface="Cambria"/>
              </a:rPr>
              <a:t>funcionalista intermodal </a:t>
            </a:r>
            <a:r>
              <a:rPr lang="pt" sz="1700" b="1">
                <a:latin typeface="Cambria"/>
              </a:rPr>
              <a:t>de formulário de pesquisa</a:t>
            </a:r>
          </a:p>
        </p:txBody>
      </p:sp>
      <p:sp>
        <p:nvSpPr>
          <p:cNvPr id="7" name="Retângulo 6"/>
          <p:cNvSpPr/>
          <p:nvPr/>
        </p:nvSpPr>
        <p:spPr>
          <a:xfrm>
            <a:off x="1063752" y="2356104"/>
            <a:ext cx="5434584" cy="6367272"/>
          </a:xfrm>
          <a:prstGeom prst="rect">
            <a:avLst/>
          </a:prstGeom>
        </p:spPr>
        <p:txBody>
          <a:bodyPr lIns="0" tIns="0" rIns="0" bIns="0">
            <a:noAutofit/>
          </a:bodyPr>
          <a:lstStyle/>
          <a:p>
            <a:pPr indent="0" algn="just">
              <a:lnSpc>
                <a:spcPts val="1392"/>
              </a:lnSpc>
            </a:pPr>
            <a:r>
              <a:rPr lang="en-US" sz="1000">
                <a:latin typeface="Calibri"/>
              </a:rPr>
              <a:t>Carolina </a:t>
            </a:r>
            <a:r>
              <a:rPr lang="pt" sz="1000">
                <a:latin typeface="Calibri"/>
              </a:rPr>
              <a:t>Magalhães de Pinho </a:t>
            </a:r>
            <a:r>
              <a:rPr lang="en-US" sz="1000">
                <a:latin typeface="Calibri"/>
              </a:rPr>
              <a:t>Ferreira (UFRJ)</a:t>
            </a:r>
          </a:p>
          <a:p>
            <a:pPr indent="0" algn="just">
              <a:lnSpc>
                <a:spcPts val="1392"/>
              </a:lnSpc>
            </a:pPr>
            <a:r>
              <a:rPr lang="en-US" sz="1000">
                <a:latin typeface="Calibri"/>
              </a:rPr>
              <a:t>Maria </a:t>
            </a:r>
            <a:r>
              <a:rPr lang="pt" sz="1000">
                <a:latin typeface="Calibri"/>
              </a:rPr>
              <a:t>Auxiliadora Bezerra de Araújo (INES)</a:t>
            </a:r>
          </a:p>
          <a:p>
            <a:pPr indent="0" algn="just">
              <a:lnSpc>
                <a:spcPts val="1392"/>
              </a:lnSpc>
            </a:pPr>
            <a:r>
              <a:rPr lang="pt" sz="1000">
                <a:latin typeface="Calibri"/>
              </a:rPr>
              <a:t>Jaqueline Pristello (UFSC)</a:t>
            </a:r>
          </a:p>
          <a:p>
            <a:pPr indent="0" algn="just">
              <a:lnSpc>
                <a:spcPts val="1392"/>
              </a:lnSpc>
            </a:pPr>
            <a:r>
              <a:rPr lang="pt" sz="1000">
                <a:latin typeface="Calibri"/>
              </a:rPr>
              <a:t>Emanuele Ribeiro Martins (UFRJ)</a:t>
            </a:r>
          </a:p>
          <a:p>
            <a:pPr indent="0" algn="just">
              <a:lnSpc>
                <a:spcPts val="1392"/>
              </a:lnSpc>
            </a:pPr>
            <a:r>
              <a:rPr lang="pt" sz="1000">
                <a:latin typeface="Calibri"/>
              </a:rPr>
              <a:t>Giovanna Cid da Costa (UFRJ)</a:t>
            </a:r>
          </a:p>
          <a:p>
            <a:pPr indent="0" algn="just">
              <a:lnSpc>
                <a:spcPts val="1392"/>
              </a:lnSpc>
              <a:spcAft>
                <a:spcPts val="1260"/>
              </a:spcAft>
            </a:pPr>
            <a:r>
              <a:rPr lang="pt-BR" sz="1000">
                <a:latin typeface="Calibri"/>
              </a:rPr>
              <a:t>Yasmin </a:t>
            </a:r>
            <a:r>
              <a:rPr lang="pt" sz="1000">
                <a:latin typeface="Calibri"/>
              </a:rPr>
              <a:t>de Oliveira Falcão (UFRJ)</a:t>
            </a:r>
          </a:p>
          <a:p>
            <a:pPr indent="0" algn="just">
              <a:lnSpc>
                <a:spcPts val="1824"/>
              </a:lnSpc>
              <a:spcAft>
                <a:spcPts val="1260"/>
              </a:spcAft>
            </a:pPr>
            <a:r>
              <a:rPr lang="pt" sz="1100" b="1">
                <a:latin typeface="Calibri"/>
              </a:rPr>
              <a:t>Resumo: </a:t>
            </a:r>
            <a:r>
              <a:rPr lang="pt" sz="1000">
                <a:latin typeface="Calibri"/>
              </a:rPr>
              <a:t>A fonoaudiologia bilíngue, numa </a:t>
            </a:r>
            <a:r>
              <a:rPr lang="pt-BR" sz="1000">
                <a:latin typeface="Calibri"/>
              </a:rPr>
              <a:t>abrangência </a:t>
            </a:r>
            <a:r>
              <a:rPr lang="pt" sz="1000">
                <a:latin typeface="Calibri"/>
              </a:rPr>
              <a:t>em construção, busca permear a saúde do surdo (Barbosa e </a:t>
            </a:r>
            <a:r>
              <a:rPr lang="pt-BR" sz="1000">
                <a:latin typeface="Calibri"/>
              </a:rPr>
              <a:t>Ferreira, </a:t>
            </a:r>
            <a:r>
              <a:rPr lang="pt" sz="1000">
                <a:latin typeface="Calibri"/>
              </a:rPr>
              <a:t>2023) de forma ampla, o que pode incluir também a saúde coletiva. Assim, uma pesquisa com mulheres brasileiras surdas sinalizadoras visa coletar avaliações sobre a qualidade dos vídeos informativos e glossários em Libras-Português produzidos no projeto "Promoção de Saúde para Surdos Sinalizadores", financiado pelo </a:t>
            </a:r>
            <a:r>
              <a:rPr lang="pt-BR" sz="1000">
                <a:latin typeface="Calibri"/>
              </a:rPr>
              <a:t>CNPq, mediante </a:t>
            </a:r>
            <a:r>
              <a:rPr lang="pt" sz="1000">
                <a:latin typeface="Calibri"/>
              </a:rPr>
              <a:t>Projeto de Iniciação Tecnológica (PIT) da EBSERH no </a:t>
            </a:r>
            <a:r>
              <a:rPr lang="en-US" sz="1000">
                <a:latin typeface="Calibri"/>
              </a:rPr>
              <a:t>Hospital </a:t>
            </a:r>
            <a:r>
              <a:rPr lang="pt-BR" sz="1000">
                <a:latin typeface="Calibri"/>
              </a:rPr>
              <a:t>Universitário </a:t>
            </a:r>
            <a:r>
              <a:rPr lang="pt" sz="1000">
                <a:latin typeface="Calibri"/>
              </a:rPr>
              <a:t>Clementino Fraga Filho (HUCFF/UFRJ), e experiências dessas mulheres no acesso aos serviços de saúde. A geração de dados ocorrerá em </a:t>
            </a:r>
            <a:r>
              <a:rPr lang="pt-BR" sz="1000">
                <a:latin typeface="Calibri"/>
              </a:rPr>
              <a:t>ambiente </a:t>
            </a:r>
            <a:r>
              <a:rPr lang="pt" sz="1000">
                <a:latin typeface="Calibri"/>
              </a:rPr>
              <a:t>virtual, </a:t>
            </a:r>
            <a:r>
              <a:rPr lang="pt-BR" sz="1000">
                <a:latin typeface="Calibri"/>
              </a:rPr>
              <a:t>mediante </a:t>
            </a:r>
            <a:r>
              <a:rPr lang="pt" sz="1000">
                <a:latin typeface="Calibri"/>
              </a:rPr>
              <a:t>questionário online (Google Forms), </a:t>
            </a:r>
            <a:r>
              <a:rPr lang="pt-BR" sz="1000">
                <a:latin typeface="Calibri"/>
              </a:rPr>
              <a:t>conforme aprovado </a:t>
            </a:r>
            <a:r>
              <a:rPr lang="pt" sz="1000">
                <a:latin typeface="Calibri"/>
              </a:rPr>
              <a:t>pelo </a:t>
            </a:r>
            <a:r>
              <a:rPr lang="pt-BR" sz="1000">
                <a:latin typeface="Calibri"/>
              </a:rPr>
              <a:t>Comitê </a:t>
            </a:r>
            <a:r>
              <a:rPr lang="pt" sz="1000">
                <a:latin typeface="Calibri"/>
              </a:rPr>
              <a:t>de Ética em Pesquisa do Instituto de Neurologia Deolindo Couto (CEP/INDC/UFRJ), parecer n° 88320725.7.0000.5261. O questionário será </a:t>
            </a:r>
            <a:r>
              <a:rPr lang="pt-BR" sz="1000">
                <a:latin typeface="Calibri"/>
              </a:rPr>
              <a:t>disponibilizado </a:t>
            </a:r>
            <a:r>
              <a:rPr lang="pt" sz="1000">
                <a:latin typeface="Calibri"/>
              </a:rPr>
              <a:t>em português e Libras, incluindo perguntas objetivas (múltipla escolha e caixas de seleção) e questões abertas, com resposta em vídeo na versão em Libras. </a:t>
            </a:r>
            <a:r>
              <a:rPr lang="pt-BR" sz="1000">
                <a:latin typeface="Calibri"/>
              </a:rPr>
              <a:t>Encontra-se </a:t>
            </a:r>
            <a:r>
              <a:rPr lang="pt" sz="1000">
                <a:latin typeface="Calibri"/>
              </a:rPr>
              <a:t>em edição a versão em Libras do questionário, gravada por uma pesquisadora surda. Neste trabalho, apresentaremos aspectos do processo tradutório de base funcionalista (Norde, 2016), mostrando o passo a passo das escolhas tradutórias para o formulário da pesquisa cujo texto-fonte, em português, </a:t>
            </a:r>
            <a:r>
              <a:rPr lang="pt-BR" sz="1000">
                <a:latin typeface="Calibri"/>
              </a:rPr>
              <a:t>foi traduzido </a:t>
            </a:r>
            <a:r>
              <a:rPr lang="en-US" sz="1000">
                <a:latin typeface="Calibri"/>
              </a:rPr>
              <a:t>para </a:t>
            </a:r>
            <a:r>
              <a:rPr lang="pt" sz="1000">
                <a:latin typeface="Calibri"/>
              </a:rPr>
              <a:t>a língua-alvo, a </a:t>
            </a:r>
            <a:r>
              <a:rPr lang="en-US" sz="1000">
                <a:latin typeface="Calibri"/>
              </a:rPr>
              <a:t>Libras, </a:t>
            </a:r>
            <a:r>
              <a:rPr lang="pt" sz="1000">
                <a:latin typeface="Calibri"/>
              </a:rPr>
              <a:t>por </a:t>
            </a:r>
            <a:r>
              <a:rPr lang="pt-BR" sz="1000">
                <a:latin typeface="Calibri"/>
              </a:rPr>
              <a:t>uma </a:t>
            </a:r>
            <a:r>
              <a:rPr lang="pt" sz="1000">
                <a:latin typeface="Calibri"/>
              </a:rPr>
              <a:t>tradutora surda, </a:t>
            </a:r>
            <a:r>
              <a:rPr lang="pt-BR" sz="1000">
                <a:latin typeface="Calibri"/>
              </a:rPr>
              <a:t>nativa </a:t>
            </a:r>
            <a:r>
              <a:rPr lang="pt" sz="1000">
                <a:latin typeface="Calibri"/>
              </a:rPr>
              <a:t>de Libras, usando português como L2. Seguindo a especificidade intermodal, intersemiótica e interlinguística, </a:t>
            </a:r>
            <a:r>
              <a:rPr lang="pt-BR" sz="1000">
                <a:latin typeface="Calibri"/>
              </a:rPr>
              <a:t>conhecendo </a:t>
            </a:r>
            <a:r>
              <a:rPr lang="pt" sz="1000">
                <a:latin typeface="Calibri"/>
              </a:rPr>
              <a:t>os aspectos </a:t>
            </a:r>
            <a:r>
              <a:rPr lang="pt-BR" sz="1000">
                <a:latin typeface="Calibri"/>
              </a:rPr>
              <a:t>linguísticos </a:t>
            </a:r>
            <a:r>
              <a:rPr lang="pt" sz="1000">
                <a:latin typeface="Calibri"/>
              </a:rPr>
              <a:t>e os usos </a:t>
            </a:r>
            <a:r>
              <a:rPr lang="pt-BR" sz="1000">
                <a:latin typeface="Calibri"/>
              </a:rPr>
              <a:t>sociais </a:t>
            </a:r>
            <a:r>
              <a:rPr lang="pt" sz="1000">
                <a:latin typeface="Calibri"/>
              </a:rPr>
              <a:t>das línguas-fonte e alvo, necessitando de experiência na vida social e raízes culturais (Segala, 2010).</a:t>
            </a:r>
          </a:p>
          <a:p>
            <a:pPr indent="0" algn="just"/>
            <a:r>
              <a:rPr lang="pt-BR" sz="1100" b="1">
                <a:latin typeface="Calibri"/>
              </a:rPr>
              <a:t>Palavra-chave</a:t>
            </a:r>
            <a:r>
              <a:rPr lang="pt-BR" sz="1000">
                <a:latin typeface="Calibri"/>
              </a:rPr>
              <a:t>: </a:t>
            </a:r>
            <a:r>
              <a:rPr lang="pt" sz="1000">
                <a:latin typeface="Calibri"/>
              </a:rPr>
              <a:t>Libras; tradução; direito linguístico.</a:t>
            </a:r>
          </a:p>
        </p:txBody>
      </p:sp>
      <p:sp>
        <p:nvSpPr>
          <p:cNvPr id="8" name="Retângulo 7"/>
          <p:cNvSpPr/>
          <p:nvPr/>
        </p:nvSpPr>
        <p:spPr>
          <a:xfrm>
            <a:off x="6330696" y="9933432"/>
            <a:ext cx="167640" cy="128016"/>
          </a:xfrm>
          <a:prstGeom prst="rect">
            <a:avLst/>
          </a:prstGeom>
        </p:spPr>
        <p:txBody>
          <a:bodyPr wrap="none" lIns="0" tIns="0" rIns="0" bIns="0">
            <a:noAutofit/>
          </a:bodyPr>
          <a:lstStyle/>
          <a:p>
            <a:pPr indent="0"/>
            <a:r>
              <a:rPr lang="pt" sz="1100">
                <a:latin typeface="Calibri"/>
              </a:rPr>
              <a:t>26</a:t>
            </a:r>
          </a:p>
        </p:txBody>
      </p:sp>
      <p:grpSp>
        <p:nvGrpSpPr>
          <p:cNvPr id="19" name="Agrupar 18">
            <a:extLst>
              <a:ext uri="{FF2B5EF4-FFF2-40B4-BE49-F238E27FC236}">
                <a16:creationId xmlns:a16="http://schemas.microsoft.com/office/drawing/2014/main" id="{65F2A130-03B7-0255-0D40-86BA739DB7C1}"/>
              </a:ext>
            </a:extLst>
          </p:cNvPr>
          <p:cNvGrpSpPr/>
          <p:nvPr/>
        </p:nvGrpSpPr>
        <p:grpSpPr>
          <a:xfrm>
            <a:off x="1063752" y="436393"/>
            <a:ext cx="5642220" cy="964636"/>
            <a:chOff x="1063752" y="436393"/>
            <a:chExt cx="5642220" cy="964636"/>
          </a:xfrm>
        </p:grpSpPr>
        <p:pic>
          <p:nvPicPr>
            <p:cNvPr id="20" name="object 52">
              <a:extLst>
                <a:ext uri="{FF2B5EF4-FFF2-40B4-BE49-F238E27FC236}">
                  <a16:creationId xmlns:a16="http://schemas.microsoft.com/office/drawing/2014/main" id="{5A59287F-6CF1-92B6-7D9B-017660D45252}"/>
                </a:ext>
              </a:extLst>
            </p:cNvPr>
            <p:cNvPicPr/>
            <p:nvPr/>
          </p:nvPicPr>
          <p:blipFill>
            <a:blip r:embed="rId2" cstate="print"/>
            <a:stretch>
              <a:fillRect/>
            </a:stretch>
          </p:blipFill>
          <p:spPr>
            <a:xfrm>
              <a:off x="1063752" y="436393"/>
              <a:ext cx="1743423" cy="964636"/>
            </a:xfrm>
            <a:prstGeom prst="rect">
              <a:avLst/>
            </a:prstGeom>
          </p:spPr>
        </p:pic>
        <p:pic>
          <p:nvPicPr>
            <p:cNvPr id="21" name="object 53">
              <a:extLst>
                <a:ext uri="{FF2B5EF4-FFF2-40B4-BE49-F238E27FC236}">
                  <a16:creationId xmlns:a16="http://schemas.microsoft.com/office/drawing/2014/main" id="{93509093-3ABF-4808-7523-839A5BEC19EF}"/>
                </a:ext>
              </a:extLst>
            </p:cNvPr>
            <p:cNvPicPr/>
            <p:nvPr/>
          </p:nvPicPr>
          <p:blipFill>
            <a:blip r:embed="rId3" cstate="print"/>
            <a:stretch>
              <a:fillRect/>
            </a:stretch>
          </p:blipFill>
          <p:spPr>
            <a:xfrm>
              <a:off x="4868070" y="895319"/>
              <a:ext cx="1837902" cy="498225"/>
            </a:xfrm>
            <a:prstGeom prst="rect">
              <a:avLst/>
            </a:prstGeom>
          </p:spPr>
        </p:pic>
      </p:grpSp>
    </p:spTree>
  </p:cSld>
  <p:clrMapOvr>
    <a:overrideClrMapping bg1="lt1" tx1="dk1" bg2="lt2" tx2="dk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tângulo 5"/>
          <p:cNvSpPr/>
          <p:nvPr/>
        </p:nvSpPr>
        <p:spPr>
          <a:xfrm>
            <a:off x="1063752" y="2103120"/>
            <a:ext cx="5437632" cy="6507480"/>
          </a:xfrm>
          <a:prstGeom prst="rect">
            <a:avLst/>
          </a:prstGeom>
        </p:spPr>
        <p:txBody>
          <a:bodyPr lIns="0" tIns="0" rIns="0" bIns="0">
            <a:noAutofit/>
          </a:bodyPr>
          <a:lstStyle/>
          <a:p>
            <a:pPr indent="0" algn="just">
              <a:lnSpc>
                <a:spcPts val="2112"/>
              </a:lnSpc>
              <a:spcBef>
                <a:spcPts val="3150"/>
              </a:spcBef>
            </a:pPr>
            <a:r>
              <a:rPr lang="pt" sz="1700" b="1">
                <a:latin typeface="Cambria"/>
              </a:rPr>
              <a:t>Avaliação de vídeos de promoção de saúde em Libras e investigação sobre o acesso à saúde por Mulheres Surdas sinalizadoras</a:t>
            </a:r>
          </a:p>
          <a:p>
            <a:pPr indent="0" algn="just">
              <a:lnSpc>
                <a:spcPts val="1392"/>
              </a:lnSpc>
              <a:spcAft>
                <a:spcPts val="840"/>
              </a:spcAft>
            </a:pPr>
            <a:r>
              <a:rPr lang="en-US" sz="1000">
                <a:latin typeface="Calibri"/>
              </a:rPr>
              <a:t>Carolina </a:t>
            </a:r>
            <a:r>
              <a:rPr lang="pt" sz="1000">
                <a:latin typeface="Calibri"/>
              </a:rPr>
              <a:t>Magalhães de Pinho </a:t>
            </a:r>
            <a:r>
              <a:rPr lang="en-US" sz="1000">
                <a:latin typeface="Calibri"/>
              </a:rPr>
              <a:t>Ferreira </a:t>
            </a:r>
            <a:r>
              <a:rPr lang="pt" sz="1000">
                <a:latin typeface="Calibri"/>
              </a:rPr>
              <a:t>(UFRJ); Emanuele Ribeiro Martins (UFRJ); Giovanna Cid da Costa (UFRJ); </a:t>
            </a:r>
            <a:r>
              <a:rPr lang="pt-BR" sz="1000">
                <a:latin typeface="Calibri"/>
              </a:rPr>
              <a:t>Yasmin </a:t>
            </a:r>
            <a:r>
              <a:rPr lang="pt" sz="1000">
                <a:latin typeface="Calibri"/>
              </a:rPr>
              <a:t>de Oliveira Falcão (UFRJ); Maria AuxiliadoraBezerra de Araújo (INES); Jaqueline Pristello (UFSC)</a:t>
            </a:r>
          </a:p>
          <a:p>
            <a:pPr indent="0" algn="just">
              <a:lnSpc>
                <a:spcPts val="1824"/>
              </a:lnSpc>
            </a:pPr>
            <a:r>
              <a:rPr lang="pt" sz="1100" b="1">
                <a:latin typeface="Calibri"/>
              </a:rPr>
              <a:t>Resumo: </a:t>
            </a:r>
            <a:r>
              <a:rPr lang="pt" sz="1000">
                <a:latin typeface="Calibri"/>
              </a:rPr>
              <a:t>Apresentaremos uma pesquisa realizada com mulheres brasileiras surdas sinalizadoras, aprovada pelo </a:t>
            </a:r>
            <a:r>
              <a:rPr lang="pt-BR" sz="1000">
                <a:latin typeface="Calibri"/>
              </a:rPr>
              <a:t>Comitê </a:t>
            </a:r>
            <a:r>
              <a:rPr lang="pt" sz="1000">
                <a:latin typeface="Calibri"/>
              </a:rPr>
              <a:t>de Ética em Pesquisa do Instituto de Neurologia Deolindo Couto (CEP/INDC/UFRJ), parecer n° 88320725.7.0000.5261, que visa coletar avaliações sobre a qualidade de vídeos informativos e glossários Libras-Português e experiências dessas mulheres no acesso aos serviços de saúde, propondo mudanças que ampliem o respeito ao direito linguístico (Lei n° 10.436/2002; Decreto n° 5.626/2005). A comunicação é um grande obstáculo enfrentado pela população surda, devido à falta de profissionais proficientes em Libras e à limitação do português escrito como estratégia comunicacional (Rezende, Guerra e Carvalho, 2021), podendo gerar inclusive diagnósticos errados etc. (Leal et al., 2024). A geração de dados será em ambiente virtual, por meio de questionário </a:t>
            </a:r>
            <a:r>
              <a:rPr lang="pt-BR" sz="1000">
                <a:latin typeface="Calibri"/>
              </a:rPr>
              <a:t>online </a:t>
            </a:r>
            <a:r>
              <a:rPr lang="en-US" sz="1000">
                <a:latin typeface="Calibri"/>
              </a:rPr>
              <a:t>(Google Forms) </a:t>
            </a:r>
            <a:r>
              <a:rPr lang="pt-BR" sz="1000">
                <a:latin typeface="Calibri"/>
              </a:rPr>
              <a:t>disponibilizado em português e Libras (versão em edição pelo TradInter Lab/UFRJ), permitindo análises quanti-qualitativas sobre acessibilidade comunicacional. O instrumento inclui perguntas objetivas e questões abertas, possibilitando respostas em vídeo. Inicialmente, investigaremos percepções sobre materiais bilíngues produzidos no projeto "Promoção de Saúde para Surdos </a:t>
            </a:r>
            <a:r>
              <a:rPr lang="pt" sz="1000">
                <a:latin typeface="Calibri"/>
              </a:rPr>
              <a:t>Sinalizadores", </a:t>
            </a:r>
            <a:r>
              <a:rPr lang="pt-BR" sz="1000">
                <a:latin typeface="Calibri"/>
              </a:rPr>
              <a:t>financiado pelo CNPq mediante Projeto de Iniciação Tecnológica (PIT/EBSERH - HUCFF/UFRJ), quanto à clareza da sinalização, organização e relevância temática. Ademais, investigaremos as vivências nos atendimentos em saúde, destacando barreiras de comunicação relacionadas à ausência de Libras, que comprometem acolhimento e vínculo. Os dados produzidos poderão ampliar a compreensão das demandas comunicacionais dessas mulheres e subsidiar práticas de saúde acessíveis e alinhadas aos direitos linguísticos da população surda.</a:t>
            </a:r>
          </a:p>
        </p:txBody>
      </p:sp>
      <p:sp>
        <p:nvSpPr>
          <p:cNvPr id="7" name="Retângulo 6"/>
          <p:cNvSpPr/>
          <p:nvPr/>
        </p:nvSpPr>
        <p:spPr>
          <a:xfrm>
            <a:off x="6330696" y="9933432"/>
            <a:ext cx="164592" cy="128016"/>
          </a:xfrm>
          <a:prstGeom prst="rect">
            <a:avLst/>
          </a:prstGeom>
        </p:spPr>
        <p:txBody>
          <a:bodyPr wrap="none" lIns="0" tIns="0" rIns="0" bIns="0">
            <a:noAutofit/>
          </a:bodyPr>
          <a:lstStyle/>
          <a:p>
            <a:pPr indent="0"/>
            <a:r>
              <a:rPr lang="pt-BR" sz="1100">
                <a:latin typeface="Calibri"/>
              </a:rPr>
              <a:t>27</a:t>
            </a:r>
          </a:p>
        </p:txBody>
      </p:sp>
      <p:grpSp>
        <p:nvGrpSpPr>
          <p:cNvPr id="18" name="Agrupar 17">
            <a:extLst>
              <a:ext uri="{FF2B5EF4-FFF2-40B4-BE49-F238E27FC236}">
                <a16:creationId xmlns:a16="http://schemas.microsoft.com/office/drawing/2014/main" id="{4E854162-8996-F4E7-D7A8-C234F2F493AA}"/>
              </a:ext>
            </a:extLst>
          </p:cNvPr>
          <p:cNvGrpSpPr/>
          <p:nvPr/>
        </p:nvGrpSpPr>
        <p:grpSpPr>
          <a:xfrm>
            <a:off x="1063752" y="436393"/>
            <a:ext cx="5642220" cy="964636"/>
            <a:chOff x="1063752" y="436393"/>
            <a:chExt cx="5642220" cy="964636"/>
          </a:xfrm>
        </p:grpSpPr>
        <p:pic>
          <p:nvPicPr>
            <p:cNvPr id="19" name="object 52">
              <a:extLst>
                <a:ext uri="{FF2B5EF4-FFF2-40B4-BE49-F238E27FC236}">
                  <a16:creationId xmlns:a16="http://schemas.microsoft.com/office/drawing/2014/main" id="{62F2695A-8BC5-3DD4-5261-C6CE13F9F930}"/>
                </a:ext>
              </a:extLst>
            </p:cNvPr>
            <p:cNvPicPr/>
            <p:nvPr/>
          </p:nvPicPr>
          <p:blipFill>
            <a:blip r:embed="rId2" cstate="print"/>
            <a:stretch>
              <a:fillRect/>
            </a:stretch>
          </p:blipFill>
          <p:spPr>
            <a:xfrm>
              <a:off x="1063752" y="436393"/>
              <a:ext cx="1743423" cy="964636"/>
            </a:xfrm>
            <a:prstGeom prst="rect">
              <a:avLst/>
            </a:prstGeom>
          </p:spPr>
        </p:pic>
        <p:pic>
          <p:nvPicPr>
            <p:cNvPr id="20" name="object 53">
              <a:extLst>
                <a:ext uri="{FF2B5EF4-FFF2-40B4-BE49-F238E27FC236}">
                  <a16:creationId xmlns:a16="http://schemas.microsoft.com/office/drawing/2014/main" id="{C3EB5960-1AD5-132D-6C92-E61F024F93B9}"/>
                </a:ext>
              </a:extLst>
            </p:cNvPr>
            <p:cNvPicPr/>
            <p:nvPr/>
          </p:nvPicPr>
          <p:blipFill>
            <a:blip r:embed="rId3" cstate="print"/>
            <a:stretch>
              <a:fillRect/>
            </a:stretch>
          </p:blipFill>
          <p:spPr>
            <a:xfrm>
              <a:off x="4868070" y="895319"/>
              <a:ext cx="1837902" cy="498225"/>
            </a:xfrm>
            <a:prstGeom prst="rect">
              <a:avLst/>
            </a:prstGeom>
          </p:spPr>
        </p:pic>
      </p:grpSp>
    </p:spTree>
  </p:cSld>
  <p:clrMapOvr>
    <a:overrideClrMapping bg1="lt1" tx1="dk1" bg2="lt2" tx2="dk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tângulo 5"/>
          <p:cNvSpPr/>
          <p:nvPr/>
        </p:nvSpPr>
        <p:spPr>
          <a:xfrm>
            <a:off x="1072896" y="1837944"/>
            <a:ext cx="5413248" cy="518160"/>
          </a:xfrm>
          <a:prstGeom prst="rect">
            <a:avLst/>
          </a:prstGeom>
        </p:spPr>
        <p:txBody>
          <a:bodyPr lIns="0" tIns="0" rIns="0" bIns="0">
            <a:noAutofit/>
          </a:bodyPr>
          <a:lstStyle/>
          <a:p>
            <a:pPr indent="0" algn="just">
              <a:lnSpc>
                <a:spcPts val="2088"/>
              </a:lnSpc>
              <a:spcBef>
                <a:spcPts val="1680"/>
              </a:spcBef>
            </a:pPr>
            <a:r>
              <a:rPr lang="pt" sz="1700" b="1">
                <a:latin typeface="Cambria"/>
              </a:rPr>
              <a:t>Saúde fonoaudiológica de Surdos sinalizantes: competências clínicas para além da linguagem</a:t>
            </a:r>
          </a:p>
        </p:txBody>
      </p:sp>
      <p:sp>
        <p:nvSpPr>
          <p:cNvPr id="7" name="Retângulo 6"/>
          <p:cNvSpPr/>
          <p:nvPr/>
        </p:nvSpPr>
        <p:spPr>
          <a:xfrm>
            <a:off x="1063752" y="2356104"/>
            <a:ext cx="5434584" cy="5800344"/>
          </a:xfrm>
          <a:prstGeom prst="rect">
            <a:avLst/>
          </a:prstGeom>
        </p:spPr>
        <p:txBody>
          <a:bodyPr lIns="0" tIns="0" rIns="0" bIns="0">
            <a:noAutofit/>
          </a:bodyPr>
          <a:lstStyle/>
          <a:p>
            <a:pPr indent="0" algn="just">
              <a:lnSpc>
                <a:spcPts val="1392"/>
              </a:lnSpc>
            </a:pPr>
            <a:r>
              <a:rPr lang="pt" sz="1000">
                <a:latin typeface="Calibri"/>
              </a:rPr>
              <a:t>Priscila </a:t>
            </a:r>
            <a:r>
              <a:rPr lang="pt-BR" sz="1000">
                <a:latin typeface="Calibri"/>
              </a:rPr>
              <a:t>Starosky </a:t>
            </a:r>
            <a:r>
              <a:rPr lang="pt" sz="1000">
                <a:latin typeface="Calibri"/>
              </a:rPr>
              <a:t>(UFF)</a:t>
            </a:r>
          </a:p>
          <a:p>
            <a:pPr indent="0" algn="just">
              <a:lnSpc>
                <a:spcPts val="1392"/>
              </a:lnSpc>
            </a:pPr>
            <a:r>
              <a:rPr lang="en-US" sz="1000">
                <a:latin typeface="Calibri"/>
              </a:rPr>
              <a:t>Carolina </a:t>
            </a:r>
            <a:r>
              <a:rPr lang="pt" sz="1000">
                <a:latin typeface="Calibri"/>
              </a:rPr>
              <a:t>Magalhães de Pinho </a:t>
            </a:r>
            <a:r>
              <a:rPr lang="en-US" sz="1000">
                <a:latin typeface="Calibri"/>
              </a:rPr>
              <a:t>Ferreira </a:t>
            </a:r>
            <a:r>
              <a:rPr lang="pt" sz="1000">
                <a:latin typeface="Calibri"/>
              </a:rPr>
              <a:t>(UFRJ)</a:t>
            </a:r>
          </a:p>
          <a:p>
            <a:pPr indent="0" algn="just">
              <a:lnSpc>
                <a:spcPts val="1392"/>
              </a:lnSpc>
              <a:spcAft>
                <a:spcPts val="1260"/>
              </a:spcAft>
            </a:pPr>
            <a:r>
              <a:rPr lang="pt" sz="1000">
                <a:latin typeface="Calibri"/>
              </a:rPr>
              <a:t>Beatriz Lopes Porto Verzolla (FCMSCSP)</a:t>
            </a:r>
          </a:p>
          <a:p>
            <a:pPr indent="0" algn="just">
              <a:lnSpc>
                <a:spcPts val="1992"/>
              </a:lnSpc>
            </a:pPr>
            <a:r>
              <a:rPr lang="pt" sz="1100" b="1">
                <a:latin typeface="Calibri"/>
              </a:rPr>
              <a:t>Resumo: </a:t>
            </a:r>
            <a:r>
              <a:rPr lang="pt" sz="1000">
                <a:latin typeface="Calibri"/>
              </a:rPr>
              <a:t>Embora a atuação fonoaudiológica bilíngue ainda não configure especialidade, a literatura já aborda seu escopo: promoção da aquisição típica da Língua de Sinais (LS), apoio ao bilinguismo educacional e intervenção nas alterações do desenvolvimento da LS. A Audiologia e a Fonoaudiologia Bilíngue, com foco na linguagem, são as áreas </a:t>
            </a:r>
            <a:r>
              <a:rPr lang="pt-BR" sz="1000">
                <a:latin typeface="Calibri"/>
              </a:rPr>
              <a:t>mais atuantes </a:t>
            </a:r>
            <a:r>
              <a:rPr lang="pt" sz="1000">
                <a:latin typeface="Calibri"/>
              </a:rPr>
              <a:t>no cuidado ao surdo, ainda restrito. Objetivo: discutir o uso da LS no cuidado fonoaudiológico à pessoa surda sinalizante, enfocando competências de outras áreas. Metodologia: ensaio construído por pesquisa bibliográfica e documental e pela observação do cuidado em saúde de surdos sinalizantes. Resultados: na análise dos </a:t>
            </a:r>
            <a:r>
              <a:rPr lang="pt-BR" sz="1000">
                <a:latin typeface="Calibri"/>
              </a:rPr>
              <a:t>currículos </a:t>
            </a:r>
            <a:r>
              <a:rPr lang="pt" sz="1000">
                <a:latin typeface="Calibri"/>
              </a:rPr>
              <a:t>de cursos de Fonoaudiologia observou-se formação centrada na modalidade oral-auditiva, com práticas bilíngues predominantemente não obrigatórias. São escassas práticas baseadas nas demandas de pessoas surdas que envolvem outras funções que não a linguagem e audição, especialmente de </a:t>
            </a:r>
            <a:r>
              <a:rPr lang="en-US" sz="1000">
                <a:latin typeface="Calibri"/>
              </a:rPr>
              <a:t>forma </a:t>
            </a:r>
            <a:r>
              <a:rPr lang="pt" sz="1000">
                <a:latin typeface="Calibri"/>
              </a:rPr>
              <a:t>transversal. Além de </a:t>
            </a:r>
            <a:r>
              <a:rPr lang="pt-BR" sz="1000">
                <a:latin typeface="Calibri"/>
              </a:rPr>
              <a:t>estudos </a:t>
            </a:r>
            <a:r>
              <a:rPr lang="pt" sz="1000">
                <a:latin typeface="Calibri"/>
              </a:rPr>
              <a:t>que enfatizam a falta de acesso à saúde em geral, exemplo disso é a carência de pesquisas que envolvam alterações de respiração em sujeitos surdos e do exercício de competências de outras </a:t>
            </a:r>
            <a:r>
              <a:rPr lang="pt-BR" sz="1000">
                <a:latin typeface="Calibri"/>
              </a:rPr>
              <a:t>áreas </a:t>
            </a:r>
            <a:r>
              <a:rPr lang="pt" sz="1000">
                <a:latin typeface="Calibri"/>
              </a:rPr>
              <a:t>com o uso da Libras (anamnese, orientação, avaliação, estratégias de </a:t>
            </a:r>
            <a:r>
              <a:rPr lang="pt-BR" sz="1000">
                <a:latin typeface="Calibri"/>
              </a:rPr>
              <a:t>intervenção). </a:t>
            </a:r>
            <a:r>
              <a:rPr lang="pt" sz="1000">
                <a:latin typeface="Calibri"/>
              </a:rPr>
              <a:t>A transversalização da Libras nos currículos de graduação, </a:t>
            </a:r>
            <a:r>
              <a:rPr lang="pt-BR" sz="1000">
                <a:latin typeface="Calibri"/>
              </a:rPr>
              <a:t>garantida </a:t>
            </a:r>
            <a:r>
              <a:rPr lang="pt" sz="1000">
                <a:latin typeface="Calibri"/>
              </a:rPr>
              <a:t>pelas novas Diretrizes Curriculares Nacionais em </a:t>
            </a:r>
            <a:r>
              <a:rPr lang="pt-BR" sz="1000">
                <a:latin typeface="Calibri"/>
              </a:rPr>
              <a:t>tramitação, </a:t>
            </a:r>
            <a:r>
              <a:rPr lang="pt" sz="1000">
                <a:latin typeface="Calibri"/>
              </a:rPr>
              <a:t>pode ampliar a visibilidade do tema e favorecer a </a:t>
            </a:r>
            <a:r>
              <a:rPr lang="pt-BR" sz="1000">
                <a:latin typeface="Calibri"/>
              </a:rPr>
              <a:t>articulação </a:t>
            </a:r>
            <a:r>
              <a:rPr lang="pt" sz="1000">
                <a:latin typeface="Calibri"/>
              </a:rPr>
              <a:t>com a prática clínica e o cuidado </a:t>
            </a:r>
            <a:r>
              <a:rPr lang="en-US" sz="1000">
                <a:latin typeface="Calibri"/>
              </a:rPr>
              <a:t>integral </a:t>
            </a:r>
            <a:r>
              <a:rPr lang="pt" sz="1000">
                <a:latin typeface="Calibri"/>
              </a:rPr>
              <a:t>em saúde para </a:t>
            </a:r>
            <a:r>
              <a:rPr lang="pt-BR" sz="1000">
                <a:latin typeface="Calibri"/>
              </a:rPr>
              <a:t>surdos </a:t>
            </a:r>
            <a:r>
              <a:rPr lang="pt" sz="1000">
                <a:latin typeface="Calibri"/>
              </a:rPr>
              <a:t>sinalizantes. Conclusão: o cuidado fonoaudiológico </a:t>
            </a:r>
            <a:r>
              <a:rPr lang="en-US" sz="1000">
                <a:latin typeface="Calibri"/>
              </a:rPr>
              <a:t>integral </a:t>
            </a:r>
            <a:r>
              <a:rPr lang="pt" sz="1000">
                <a:latin typeface="Calibri"/>
              </a:rPr>
              <a:t>ao sujeito </a:t>
            </a:r>
            <a:r>
              <a:rPr lang="pt-BR" sz="1000">
                <a:latin typeface="Calibri"/>
              </a:rPr>
              <a:t>surdo </a:t>
            </a:r>
            <a:r>
              <a:rPr lang="pt" sz="1000">
                <a:latin typeface="Calibri"/>
              </a:rPr>
              <a:t>sinalizante requer formação forte em Libras e </a:t>
            </a:r>
            <a:r>
              <a:rPr lang="pt-BR" sz="1000">
                <a:latin typeface="Calibri"/>
              </a:rPr>
              <a:t>articulação </a:t>
            </a:r>
            <a:r>
              <a:rPr lang="pt" sz="1000">
                <a:latin typeface="Calibri"/>
              </a:rPr>
              <a:t>dessa </a:t>
            </a:r>
            <a:r>
              <a:rPr lang="pt-BR" sz="1000">
                <a:latin typeface="Calibri"/>
              </a:rPr>
              <a:t>língua, cultura </a:t>
            </a:r>
            <a:r>
              <a:rPr lang="pt" sz="1000">
                <a:latin typeface="Calibri"/>
              </a:rPr>
              <a:t>e identidades surdas às competências fonoaudiológicas.</a:t>
            </a:r>
          </a:p>
        </p:txBody>
      </p:sp>
      <p:sp>
        <p:nvSpPr>
          <p:cNvPr id="8" name="Retângulo 7"/>
          <p:cNvSpPr/>
          <p:nvPr/>
        </p:nvSpPr>
        <p:spPr>
          <a:xfrm>
            <a:off x="1063752" y="8549640"/>
            <a:ext cx="5434584" cy="137160"/>
          </a:xfrm>
          <a:prstGeom prst="rect">
            <a:avLst/>
          </a:prstGeom>
        </p:spPr>
        <p:txBody>
          <a:bodyPr wrap="none" lIns="0" tIns="0" rIns="0" bIns="0">
            <a:noAutofit/>
          </a:bodyPr>
          <a:lstStyle/>
          <a:p>
            <a:pPr indent="0"/>
            <a:r>
              <a:rPr lang="pt-BR" sz="1100" b="1">
                <a:latin typeface="Calibri"/>
              </a:rPr>
              <a:t>Palavras-chave</a:t>
            </a:r>
            <a:r>
              <a:rPr lang="pt-BR" sz="1100">
                <a:latin typeface="Calibri"/>
              </a:rPr>
              <a:t>: </a:t>
            </a:r>
            <a:r>
              <a:rPr lang="pt" sz="1100">
                <a:latin typeface="Calibri"/>
              </a:rPr>
              <a:t>Fonoaudiologia; Surdos; Transversalidade; </a:t>
            </a:r>
            <a:r>
              <a:rPr lang="pt-BR" sz="1100">
                <a:latin typeface="Calibri"/>
              </a:rPr>
              <a:t>Capacitação </a:t>
            </a:r>
            <a:r>
              <a:rPr lang="pt" sz="1100">
                <a:latin typeface="Calibri"/>
              </a:rPr>
              <a:t>Profissional.</a:t>
            </a:r>
          </a:p>
        </p:txBody>
      </p:sp>
      <p:sp>
        <p:nvSpPr>
          <p:cNvPr id="9" name="Retângulo 8"/>
          <p:cNvSpPr/>
          <p:nvPr/>
        </p:nvSpPr>
        <p:spPr>
          <a:xfrm>
            <a:off x="6330696" y="9933432"/>
            <a:ext cx="164592" cy="128016"/>
          </a:xfrm>
          <a:prstGeom prst="rect">
            <a:avLst/>
          </a:prstGeom>
        </p:spPr>
        <p:txBody>
          <a:bodyPr wrap="none" lIns="0" tIns="0" rIns="0" bIns="0">
            <a:noAutofit/>
          </a:bodyPr>
          <a:lstStyle/>
          <a:p>
            <a:pPr indent="0"/>
            <a:r>
              <a:rPr lang="pt" sz="1100">
                <a:latin typeface="Calibri"/>
              </a:rPr>
              <a:t>28</a:t>
            </a:r>
          </a:p>
        </p:txBody>
      </p:sp>
      <p:grpSp>
        <p:nvGrpSpPr>
          <p:cNvPr id="25" name="Agrupar 24">
            <a:extLst>
              <a:ext uri="{FF2B5EF4-FFF2-40B4-BE49-F238E27FC236}">
                <a16:creationId xmlns:a16="http://schemas.microsoft.com/office/drawing/2014/main" id="{655317B9-A1F9-B3FB-F650-AF4B993F19B7}"/>
              </a:ext>
            </a:extLst>
          </p:cNvPr>
          <p:cNvGrpSpPr/>
          <p:nvPr/>
        </p:nvGrpSpPr>
        <p:grpSpPr>
          <a:xfrm>
            <a:off x="1063752" y="436393"/>
            <a:ext cx="5642220" cy="964636"/>
            <a:chOff x="1063752" y="436393"/>
            <a:chExt cx="5642220" cy="964636"/>
          </a:xfrm>
        </p:grpSpPr>
        <p:pic>
          <p:nvPicPr>
            <p:cNvPr id="26" name="object 52">
              <a:extLst>
                <a:ext uri="{FF2B5EF4-FFF2-40B4-BE49-F238E27FC236}">
                  <a16:creationId xmlns:a16="http://schemas.microsoft.com/office/drawing/2014/main" id="{8EDDEB02-F620-40CC-F20F-31BC7B472CB8}"/>
                </a:ext>
              </a:extLst>
            </p:cNvPr>
            <p:cNvPicPr/>
            <p:nvPr/>
          </p:nvPicPr>
          <p:blipFill>
            <a:blip r:embed="rId2" cstate="print"/>
            <a:stretch>
              <a:fillRect/>
            </a:stretch>
          </p:blipFill>
          <p:spPr>
            <a:xfrm>
              <a:off x="1063752" y="436393"/>
              <a:ext cx="1743423" cy="964636"/>
            </a:xfrm>
            <a:prstGeom prst="rect">
              <a:avLst/>
            </a:prstGeom>
          </p:spPr>
        </p:pic>
        <p:pic>
          <p:nvPicPr>
            <p:cNvPr id="27" name="object 53">
              <a:extLst>
                <a:ext uri="{FF2B5EF4-FFF2-40B4-BE49-F238E27FC236}">
                  <a16:creationId xmlns:a16="http://schemas.microsoft.com/office/drawing/2014/main" id="{C9861BB8-FCA2-27BF-BC35-67A31988759D}"/>
                </a:ext>
              </a:extLst>
            </p:cNvPr>
            <p:cNvPicPr/>
            <p:nvPr/>
          </p:nvPicPr>
          <p:blipFill>
            <a:blip r:embed="rId3" cstate="print"/>
            <a:stretch>
              <a:fillRect/>
            </a:stretch>
          </p:blipFill>
          <p:spPr>
            <a:xfrm>
              <a:off x="4868070" y="895319"/>
              <a:ext cx="1837902" cy="498225"/>
            </a:xfrm>
            <a:prstGeom prst="rect">
              <a:avLst/>
            </a:prstGeom>
          </p:spPr>
        </p:pic>
      </p:grpSp>
    </p:spTree>
  </p:cSld>
  <p:clrMapOvr>
    <a:overrideClrMapping bg1="lt1" tx1="dk1" bg2="lt2" tx2="dk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tângulo 5"/>
          <p:cNvSpPr/>
          <p:nvPr/>
        </p:nvSpPr>
        <p:spPr>
          <a:xfrm>
            <a:off x="1063752" y="1840992"/>
            <a:ext cx="5422392" cy="515112"/>
          </a:xfrm>
          <a:prstGeom prst="rect">
            <a:avLst/>
          </a:prstGeom>
        </p:spPr>
        <p:txBody>
          <a:bodyPr lIns="0" tIns="0" rIns="0" bIns="0">
            <a:noAutofit/>
          </a:bodyPr>
          <a:lstStyle/>
          <a:p>
            <a:pPr indent="0" algn="just">
              <a:lnSpc>
                <a:spcPts val="2088"/>
              </a:lnSpc>
              <a:spcBef>
                <a:spcPts val="1680"/>
              </a:spcBef>
            </a:pPr>
            <a:r>
              <a:rPr lang="pt" sz="1700" b="1">
                <a:latin typeface="Cambria"/>
              </a:rPr>
              <a:t>Desenvolvimento de um sistema de apoio para o jogo digital “Hora da Libras”</a:t>
            </a:r>
          </a:p>
        </p:txBody>
      </p:sp>
      <p:sp>
        <p:nvSpPr>
          <p:cNvPr id="7" name="Retângulo 6"/>
          <p:cNvSpPr/>
          <p:nvPr/>
        </p:nvSpPr>
        <p:spPr>
          <a:xfrm>
            <a:off x="1060704" y="2356104"/>
            <a:ext cx="5440680" cy="5998464"/>
          </a:xfrm>
          <a:prstGeom prst="rect">
            <a:avLst/>
          </a:prstGeom>
        </p:spPr>
        <p:txBody>
          <a:bodyPr lIns="0" tIns="0" rIns="0" bIns="0">
            <a:noAutofit/>
          </a:bodyPr>
          <a:lstStyle/>
          <a:p>
            <a:pPr indent="0" algn="just">
              <a:lnSpc>
                <a:spcPts val="1392"/>
              </a:lnSpc>
            </a:pPr>
            <a:r>
              <a:rPr lang="pt" sz="1000">
                <a:latin typeface="Calibri"/>
              </a:rPr>
              <a:t>Raul Martins Furtado </a:t>
            </a:r>
            <a:r>
              <a:rPr lang="en-US" sz="1000">
                <a:latin typeface="Calibri"/>
              </a:rPr>
              <a:t>Fernandes </a:t>
            </a:r>
            <a:r>
              <a:rPr lang="pt" sz="1000">
                <a:latin typeface="Calibri"/>
              </a:rPr>
              <a:t>(CEFET-RJ)</a:t>
            </a:r>
          </a:p>
          <a:p>
            <a:pPr indent="0" algn="just">
              <a:lnSpc>
                <a:spcPts val="1392"/>
              </a:lnSpc>
            </a:pPr>
            <a:r>
              <a:rPr lang="pt" sz="1000">
                <a:latin typeface="Calibri"/>
              </a:rPr>
              <a:t>Thiago Delgado Pinto (CEFET-RJ)</a:t>
            </a:r>
          </a:p>
          <a:p>
            <a:pPr indent="0" algn="just">
              <a:lnSpc>
                <a:spcPts val="1392"/>
              </a:lnSpc>
            </a:pPr>
            <a:r>
              <a:rPr lang="en-US" sz="1000">
                <a:latin typeface="Calibri"/>
              </a:rPr>
              <a:t>Carolina </a:t>
            </a:r>
            <a:r>
              <a:rPr lang="pt" sz="1000">
                <a:latin typeface="Calibri"/>
              </a:rPr>
              <a:t>Magalhães de Pinho </a:t>
            </a:r>
            <a:r>
              <a:rPr lang="en-US" sz="1000">
                <a:latin typeface="Calibri"/>
              </a:rPr>
              <a:t>Ferreira </a:t>
            </a:r>
            <a:r>
              <a:rPr lang="pt" sz="1000">
                <a:latin typeface="Calibri"/>
              </a:rPr>
              <a:t>(UFRJ)</a:t>
            </a:r>
          </a:p>
          <a:p>
            <a:pPr indent="0" algn="just">
              <a:lnSpc>
                <a:spcPts val="1392"/>
              </a:lnSpc>
              <a:spcAft>
                <a:spcPts val="1260"/>
              </a:spcAft>
            </a:pPr>
            <a:r>
              <a:rPr lang="pt" sz="1000">
                <a:latin typeface="Calibri"/>
              </a:rPr>
              <a:t>Priscila </a:t>
            </a:r>
            <a:r>
              <a:rPr lang="pt-BR" sz="1000">
                <a:latin typeface="Calibri"/>
              </a:rPr>
              <a:t>Starosky </a:t>
            </a:r>
            <a:r>
              <a:rPr lang="pt" sz="1000">
                <a:latin typeface="Calibri"/>
              </a:rPr>
              <a:t>(UFF)</a:t>
            </a:r>
          </a:p>
          <a:p>
            <a:pPr indent="0" algn="just">
              <a:lnSpc>
                <a:spcPts val="1992"/>
              </a:lnSpc>
              <a:spcAft>
                <a:spcPts val="1260"/>
              </a:spcAft>
            </a:pPr>
            <a:r>
              <a:rPr lang="pt" sz="1100" b="1">
                <a:latin typeface="Calibri"/>
              </a:rPr>
              <a:t>Resumo: </a:t>
            </a:r>
            <a:r>
              <a:rPr lang="pt" sz="1000">
                <a:latin typeface="Calibri"/>
              </a:rPr>
              <a:t>O jogo digital "Hora da Libras" foi desenvolvido no contexto da fonoaudiologia bilíngue com o objetivo de apoiar o ensino de Língua Brasileira de Sinais (Libras) como primeira língua (L1), embasado na pedagogia visual. Sua construção foi motivada por haver poucas tecnologias pedagógicas gamificadas para abordar a Libras sem o uso do português. Objetivo: apresentar um sistema desenvolvido para criar conteúdos pedagógicos para o jogo "Hora da Libras". Métodos: o desenvolvimento do jogo usou a metodologia Design </a:t>
            </a:r>
            <a:r>
              <a:rPr lang="en-US" sz="1000">
                <a:latin typeface="Calibri"/>
              </a:rPr>
              <a:t>Thinking </a:t>
            </a:r>
            <a:r>
              <a:rPr lang="pt" sz="1000">
                <a:latin typeface="Calibri"/>
              </a:rPr>
              <a:t>e partiu das demandas linguísticas de crianças surdas atendidas em serviços de fonoaudiologia bilíngue. Sua primeira versão visou ampliar o vocabulário e a consciência fonológica dessas crianças, abordando parâmetros de configuração de mão e locação. Para a segunda versão, identificou-se a necessidade de aprimorar o uso do jogo em contexto educacional, para considerar o trabalho com crianças (jogadores) em turmas e ampliar os níveis de complexidade linguística. Resultados: foi desenvolvido um sistema de apoio para professores, </a:t>
            </a:r>
            <a:r>
              <a:rPr lang="pt-BR" sz="1000">
                <a:latin typeface="Calibri"/>
              </a:rPr>
              <a:t>fonoaudiólogos </a:t>
            </a:r>
            <a:r>
              <a:rPr lang="pt" sz="1000">
                <a:latin typeface="Calibri"/>
              </a:rPr>
              <a:t>e familiares, pelo qual podem ser criados e compartilhados conteúdos de ensino (exercícios, fases, trilhas, termos e recursos) para o jogo. Esses conteúdos podem ficar privados, com acesso limitado aos jogadores definidos pelo professor, ou públicos, após serem revisados pelos administradores do sistema. Conclusão: </a:t>
            </a:r>
            <a:r>
              <a:rPr lang="pt-BR" sz="1000">
                <a:latin typeface="Calibri"/>
              </a:rPr>
              <a:t>acredita-se </a:t>
            </a:r>
            <a:r>
              <a:rPr lang="pt" sz="1000">
                <a:latin typeface="Calibri"/>
              </a:rPr>
              <a:t>que o sistema melhore a eficácia do jogo e facilite sua adoção, contribuindo para formar uma comunidade de colaboração entre professores, fonoaudiólogos e familiares e para promover o desenvolvimento da Libras como L1.</a:t>
            </a:r>
          </a:p>
          <a:p>
            <a:pPr indent="0" algn="just"/>
            <a:r>
              <a:rPr lang="pt-BR" sz="1100" b="1">
                <a:latin typeface="Calibri"/>
              </a:rPr>
              <a:t>Palavras-chave</a:t>
            </a:r>
            <a:r>
              <a:rPr lang="pt-BR" sz="1000">
                <a:latin typeface="Calibri"/>
              </a:rPr>
              <a:t>; </a:t>
            </a:r>
            <a:r>
              <a:rPr lang="pt" sz="1000">
                <a:latin typeface="Calibri"/>
              </a:rPr>
              <a:t>Bilinguismo para Surdos. Desenvolvimento de Tecnologias. Língua de Sinais.</a:t>
            </a:r>
          </a:p>
        </p:txBody>
      </p:sp>
      <p:sp>
        <p:nvSpPr>
          <p:cNvPr id="8" name="Retângulo 7"/>
          <p:cNvSpPr/>
          <p:nvPr/>
        </p:nvSpPr>
        <p:spPr>
          <a:xfrm>
            <a:off x="6330696" y="9933432"/>
            <a:ext cx="164592" cy="128016"/>
          </a:xfrm>
          <a:prstGeom prst="rect">
            <a:avLst/>
          </a:prstGeom>
        </p:spPr>
        <p:txBody>
          <a:bodyPr wrap="none" lIns="0" tIns="0" rIns="0" bIns="0">
            <a:noAutofit/>
          </a:bodyPr>
          <a:lstStyle/>
          <a:p>
            <a:pPr indent="0"/>
            <a:r>
              <a:rPr lang="pt" sz="1100">
                <a:latin typeface="Calibri"/>
              </a:rPr>
              <a:t>29</a:t>
            </a:r>
          </a:p>
        </p:txBody>
      </p:sp>
      <p:grpSp>
        <p:nvGrpSpPr>
          <p:cNvPr id="19" name="Agrupar 18">
            <a:extLst>
              <a:ext uri="{FF2B5EF4-FFF2-40B4-BE49-F238E27FC236}">
                <a16:creationId xmlns:a16="http://schemas.microsoft.com/office/drawing/2014/main" id="{184DAC35-2C06-7417-88DA-5F8C7A0D60E2}"/>
              </a:ext>
            </a:extLst>
          </p:cNvPr>
          <p:cNvGrpSpPr/>
          <p:nvPr/>
        </p:nvGrpSpPr>
        <p:grpSpPr>
          <a:xfrm>
            <a:off x="1063752" y="436393"/>
            <a:ext cx="5642220" cy="964636"/>
            <a:chOff x="1063752" y="436393"/>
            <a:chExt cx="5642220" cy="964636"/>
          </a:xfrm>
        </p:grpSpPr>
        <p:pic>
          <p:nvPicPr>
            <p:cNvPr id="20" name="object 52">
              <a:extLst>
                <a:ext uri="{FF2B5EF4-FFF2-40B4-BE49-F238E27FC236}">
                  <a16:creationId xmlns:a16="http://schemas.microsoft.com/office/drawing/2014/main" id="{0DA7FCC1-0BCA-EF50-CAB2-27AE2566809E}"/>
                </a:ext>
              </a:extLst>
            </p:cNvPr>
            <p:cNvPicPr/>
            <p:nvPr/>
          </p:nvPicPr>
          <p:blipFill>
            <a:blip r:embed="rId2" cstate="print"/>
            <a:stretch>
              <a:fillRect/>
            </a:stretch>
          </p:blipFill>
          <p:spPr>
            <a:xfrm>
              <a:off x="1063752" y="436393"/>
              <a:ext cx="1743423" cy="964636"/>
            </a:xfrm>
            <a:prstGeom prst="rect">
              <a:avLst/>
            </a:prstGeom>
          </p:spPr>
        </p:pic>
        <p:pic>
          <p:nvPicPr>
            <p:cNvPr id="21" name="object 53">
              <a:extLst>
                <a:ext uri="{FF2B5EF4-FFF2-40B4-BE49-F238E27FC236}">
                  <a16:creationId xmlns:a16="http://schemas.microsoft.com/office/drawing/2014/main" id="{CE733901-9809-46BA-C544-385A25B4CBED}"/>
                </a:ext>
              </a:extLst>
            </p:cNvPr>
            <p:cNvPicPr/>
            <p:nvPr/>
          </p:nvPicPr>
          <p:blipFill>
            <a:blip r:embed="rId3" cstate="print"/>
            <a:stretch>
              <a:fillRect/>
            </a:stretch>
          </p:blipFill>
          <p:spPr>
            <a:xfrm>
              <a:off x="4868070" y="895319"/>
              <a:ext cx="1837902" cy="498225"/>
            </a:xfrm>
            <a:prstGeom prst="rect">
              <a:avLst/>
            </a:prstGeom>
          </p:spPr>
        </p:pic>
      </p:grpSp>
    </p:spTree>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3736" y="736841"/>
            <a:ext cx="7558878" cy="326564"/>
          </a:xfrm>
          <a:prstGeom prst="rect">
            <a:avLst/>
          </a:prstGeom>
        </p:spPr>
        <p:txBody>
          <a:bodyPr lIns="0" tIns="0" rIns="0" bIns="0" rtlCol="0" anchor="t">
            <a:spAutoFit/>
          </a:bodyPr>
          <a:lstStyle/>
          <a:p>
            <a:pPr algn="ctr">
              <a:lnSpc>
                <a:spcPts val="2475"/>
              </a:lnSpc>
            </a:pPr>
            <a:r>
              <a:rPr lang="en-US" sz="2500" b="1" dirty="0" err="1">
                <a:latin typeface="Agrandir Narrow Bold"/>
                <a:ea typeface="Agrandir Narrow Bold"/>
                <a:cs typeface="Agrandir Narrow Bold"/>
                <a:sym typeface="Agrandir Narrow Bold"/>
              </a:rPr>
              <a:t>Apresentação</a:t>
            </a:r>
            <a:endParaRPr lang="en-US" sz="2500" b="1" dirty="0">
              <a:latin typeface="Agrandir Narrow Bold"/>
              <a:ea typeface="Agrandir Narrow Bold"/>
              <a:cs typeface="Agrandir Narrow Bold"/>
              <a:sym typeface="Agrandir Narrow Bold"/>
            </a:endParaRPr>
          </a:p>
        </p:txBody>
      </p:sp>
      <p:sp>
        <p:nvSpPr>
          <p:cNvPr id="3" name="TextBox 3"/>
          <p:cNvSpPr txBox="1"/>
          <p:nvPr/>
        </p:nvSpPr>
        <p:spPr>
          <a:xfrm>
            <a:off x="759624" y="1364495"/>
            <a:ext cx="6047102" cy="8433429"/>
          </a:xfrm>
          <a:prstGeom prst="rect">
            <a:avLst/>
          </a:prstGeom>
        </p:spPr>
        <p:txBody>
          <a:bodyPr lIns="0" tIns="0" rIns="0" bIns="0" rtlCol="0" anchor="t">
            <a:spAutoFit/>
          </a:bodyPr>
          <a:lstStyle/>
          <a:p>
            <a:pPr algn="just">
              <a:lnSpc>
                <a:spcPts val="2160"/>
              </a:lnSpc>
            </a:pPr>
            <a:r>
              <a:rPr lang="en-US" sz="1200" dirty="0">
                <a:latin typeface="Agrandir Narrow"/>
                <a:ea typeface="Agrandir Narrow"/>
                <a:cs typeface="Agrandir Narrow"/>
                <a:sym typeface="Agrandir Narrow"/>
              </a:rPr>
              <a:t>      Seja </a:t>
            </a:r>
            <a:r>
              <a:rPr lang="en-US" sz="1200" dirty="0" err="1">
                <a:latin typeface="Agrandir Narrow"/>
                <a:ea typeface="Agrandir Narrow"/>
                <a:cs typeface="Agrandir Narrow"/>
                <a:sym typeface="Agrandir Narrow"/>
              </a:rPr>
              <a:t>bem-vindo</a:t>
            </a:r>
            <a:r>
              <a:rPr lang="en-US" sz="1200" dirty="0">
                <a:latin typeface="Agrandir Narrow"/>
                <a:ea typeface="Agrandir Narrow"/>
                <a:cs typeface="Agrandir Narrow"/>
                <a:sym typeface="Agrandir Narrow"/>
              </a:rPr>
              <a:t> </a:t>
            </a:r>
            <a:r>
              <a:rPr lang="en-US" sz="1200" dirty="0" err="1">
                <a:latin typeface="Agrandir Narrow"/>
                <a:ea typeface="Agrandir Narrow"/>
                <a:cs typeface="Agrandir Narrow"/>
                <a:sym typeface="Agrandir Narrow"/>
              </a:rPr>
              <a:t>ao</a:t>
            </a:r>
            <a:r>
              <a:rPr lang="en-US" sz="1200" dirty="0">
                <a:latin typeface="Agrandir Narrow"/>
                <a:ea typeface="Agrandir Narrow"/>
                <a:cs typeface="Agrandir Narrow"/>
                <a:sym typeface="Agrandir Narrow"/>
              </a:rPr>
              <a:t> IV </a:t>
            </a:r>
            <a:r>
              <a:rPr lang="en-US" sz="1200" dirty="0" err="1">
                <a:latin typeface="Agrandir Narrow"/>
                <a:ea typeface="Agrandir Narrow"/>
                <a:cs typeface="Agrandir Narrow"/>
                <a:sym typeface="Agrandir Narrow"/>
              </a:rPr>
              <a:t>Simpósio</a:t>
            </a:r>
            <a:r>
              <a:rPr lang="en-US" sz="1200" dirty="0">
                <a:latin typeface="Agrandir Narrow"/>
                <a:ea typeface="Agrandir Narrow"/>
                <a:cs typeface="Agrandir Narrow"/>
                <a:sym typeface="Agrandir Narrow"/>
              </a:rPr>
              <a:t> do Grupo de Pesquisa </a:t>
            </a:r>
            <a:r>
              <a:rPr lang="en-US" sz="1200" dirty="0" err="1">
                <a:latin typeface="Agrandir Narrow"/>
                <a:ea typeface="Agrandir Narrow"/>
                <a:cs typeface="Agrandir Narrow"/>
                <a:sym typeface="Agrandir Narrow"/>
              </a:rPr>
              <a:t>Língua</a:t>
            </a:r>
            <a:r>
              <a:rPr lang="en-US" sz="1200" dirty="0">
                <a:latin typeface="Agrandir Narrow"/>
                <a:ea typeface="Agrandir Narrow"/>
                <a:cs typeface="Agrandir Narrow"/>
                <a:sym typeface="Agrandir Narrow"/>
              </a:rPr>
              <a:t> de </a:t>
            </a:r>
            <a:r>
              <a:rPr lang="en-US" sz="1200" dirty="0" err="1">
                <a:latin typeface="Agrandir Narrow"/>
                <a:ea typeface="Agrandir Narrow"/>
                <a:cs typeface="Agrandir Narrow"/>
                <a:sym typeface="Agrandir Narrow"/>
              </a:rPr>
              <a:t>Sinais</a:t>
            </a:r>
            <a:r>
              <a:rPr lang="en-US" sz="1200" dirty="0">
                <a:latin typeface="Agrandir Narrow"/>
                <a:ea typeface="Agrandir Narrow"/>
                <a:cs typeface="Agrandir Narrow"/>
                <a:sym typeface="Agrandir Narrow"/>
              </a:rPr>
              <a:t> e </a:t>
            </a:r>
            <a:r>
              <a:rPr lang="en-US" sz="1200" dirty="0" err="1">
                <a:latin typeface="Agrandir Narrow"/>
                <a:ea typeface="Agrandir Narrow"/>
                <a:cs typeface="Agrandir Narrow"/>
                <a:sym typeface="Agrandir Narrow"/>
              </a:rPr>
              <a:t>Cognição</a:t>
            </a:r>
            <a:r>
              <a:rPr lang="en-US" sz="1200" dirty="0">
                <a:latin typeface="Agrandir Narrow"/>
                <a:ea typeface="Agrandir Narrow"/>
                <a:cs typeface="Agrandir Narrow"/>
                <a:sym typeface="Agrandir Narrow"/>
              </a:rPr>
              <a:t> (</a:t>
            </a:r>
            <a:r>
              <a:rPr lang="en-US" sz="1200" dirty="0" err="1">
                <a:latin typeface="Agrandir Narrow"/>
                <a:ea typeface="Agrandir Narrow"/>
                <a:cs typeface="Agrandir Narrow"/>
                <a:sym typeface="Agrandir Narrow"/>
              </a:rPr>
              <a:t>LiSCo</a:t>
            </a:r>
            <a:r>
              <a:rPr lang="en-US" sz="1200" dirty="0">
                <a:latin typeface="Agrandir Narrow"/>
                <a:ea typeface="Agrandir Narrow"/>
                <a:cs typeface="Agrandir Narrow"/>
                <a:sym typeface="Agrandir Narrow"/>
              </a:rPr>
              <a:t>). É </a:t>
            </a:r>
            <a:r>
              <a:rPr lang="en-US" sz="1200" dirty="0" err="1">
                <a:latin typeface="Agrandir Narrow"/>
                <a:ea typeface="Agrandir Narrow"/>
                <a:cs typeface="Agrandir Narrow"/>
                <a:sym typeface="Agrandir Narrow"/>
              </a:rPr>
              <a:t>uma</a:t>
            </a:r>
            <a:r>
              <a:rPr lang="en-US" sz="1200" dirty="0">
                <a:latin typeface="Agrandir Narrow"/>
                <a:ea typeface="Agrandir Narrow"/>
                <a:cs typeface="Agrandir Narrow"/>
                <a:sym typeface="Agrandir Narrow"/>
              </a:rPr>
              <a:t> grande </a:t>
            </a:r>
            <a:r>
              <a:rPr lang="en-US" sz="1200" dirty="0" err="1">
                <a:latin typeface="Agrandir Narrow"/>
                <a:ea typeface="Agrandir Narrow"/>
                <a:cs typeface="Agrandir Narrow"/>
                <a:sym typeface="Agrandir Narrow"/>
              </a:rPr>
              <a:t>satisfação</a:t>
            </a:r>
            <a:r>
              <a:rPr lang="en-US" sz="1200" dirty="0">
                <a:latin typeface="Agrandir Narrow"/>
                <a:ea typeface="Agrandir Narrow"/>
                <a:cs typeface="Agrandir Narrow"/>
                <a:sym typeface="Agrandir Narrow"/>
              </a:rPr>
              <a:t> ter </a:t>
            </a:r>
            <a:r>
              <a:rPr lang="en-US" sz="1200" dirty="0" err="1">
                <a:latin typeface="Agrandir Narrow"/>
                <a:ea typeface="Agrandir Narrow"/>
                <a:cs typeface="Agrandir Narrow"/>
                <a:sym typeface="Agrandir Narrow"/>
              </a:rPr>
              <a:t>esta</a:t>
            </a:r>
            <a:r>
              <a:rPr lang="en-US" sz="1200" dirty="0">
                <a:latin typeface="Agrandir Narrow"/>
                <a:ea typeface="Agrandir Narrow"/>
                <a:cs typeface="Agrandir Narrow"/>
                <a:sym typeface="Agrandir Narrow"/>
              </a:rPr>
              <a:t> </a:t>
            </a:r>
            <a:r>
              <a:rPr lang="en-US" sz="1200" dirty="0" err="1">
                <a:latin typeface="Agrandir Narrow"/>
                <a:ea typeface="Agrandir Narrow"/>
                <a:cs typeface="Agrandir Narrow"/>
                <a:sym typeface="Agrandir Narrow"/>
              </a:rPr>
              <a:t>quarta</a:t>
            </a:r>
            <a:r>
              <a:rPr lang="en-US" sz="1200" dirty="0">
                <a:latin typeface="Agrandir Narrow"/>
                <a:ea typeface="Agrandir Narrow"/>
                <a:cs typeface="Agrandir Narrow"/>
                <a:sym typeface="Agrandir Narrow"/>
              </a:rPr>
              <a:t> </a:t>
            </a:r>
            <a:r>
              <a:rPr lang="en-US" sz="1200" dirty="0" err="1">
                <a:latin typeface="Agrandir Narrow"/>
                <a:ea typeface="Agrandir Narrow"/>
                <a:cs typeface="Agrandir Narrow"/>
                <a:sym typeface="Agrandir Narrow"/>
              </a:rPr>
              <a:t>edição</a:t>
            </a:r>
            <a:r>
              <a:rPr lang="en-US" sz="1200" dirty="0">
                <a:latin typeface="Agrandir Narrow"/>
                <a:ea typeface="Agrandir Narrow"/>
                <a:cs typeface="Agrandir Narrow"/>
                <a:sym typeface="Agrandir Narrow"/>
              </a:rPr>
              <a:t> </a:t>
            </a:r>
            <a:r>
              <a:rPr lang="en-US" sz="1200" dirty="0" err="1">
                <a:latin typeface="Agrandir Narrow"/>
                <a:ea typeface="Agrandir Narrow"/>
                <a:cs typeface="Agrandir Narrow"/>
                <a:sym typeface="Agrandir Narrow"/>
              </a:rPr>
              <a:t>realizada</a:t>
            </a:r>
            <a:r>
              <a:rPr lang="en-US" sz="1200" dirty="0">
                <a:latin typeface="Agrandir Narrow"/>
                <a:ea typeface="Agrandir Narrow"/>
                <a:cs typeface="Agrandir Narrow"/>
                <a:sym typeface="Agrandir Narrow"/>
              </a:rPr>
              <a:t> </a:t>
            </a:r>
            <a:r>
              <a:rPr lang="en-US" sz="1200" dirty="0" err="1">
                <a:latin typeface="Agrandir Narrow"/>
                <a:ea typeface="Agrandir Narrow"/>
                <a:cs typeface="Agrandir Narrow"/>
                <a:sym typeface="Agrandir Narrow"/>
              </a:rPr>
              <a:t>aqui</a:t>
            </a:r>
            <a:r>
              <a:rPr lang="en-US" sz="1200" dirty="0">
                <a:latin typeface="Agrandir Narrow"/>
                <a:ea typeface="Agrandir Narrow"/>
                <a:cs typeface="Agrandir Narrow"/>
                <a:sym typeface="Agrandir Narrow"/>
              </a:rPr>
              <a:t>, </a:t>
            </a:r>
            <a:r>
              <a:rPr lang="en-US" sz="1200" dirty="0" err="1">
                <a:latin typeface="Agrandir Narrow"/>
                <a:ea typeface="Agrandir Narrow"/>
                <a:cs typeface="Agrandir Narrow"/>
                <a:sym typeface="Agrandir Narrow"/>
              </a:rPr>
              <a:t>na</a:t>
            </a:r>
            <a:r>
              <a:rPr lang="en-US" sz="1200" dirty="0">
                <a:latin typeface="Agrandir Narrow"/>
                <a:ea typeface="Agrandir Narrow"/>
                <a:cs typeface="Agrandir Narrow"/>
                <a:sym typeface="Agrandir Narrow"/>
              </a:rPr>
              <a:t> </a:t>
            </a:r>
            <a:r>
              <a:rPr lang="en-US" sz="1200" dirty="0" err="1">
                <a:latin typeface="Agrandir Narrow"/>
                <a:ea typeface="Agrandir Narrow"/>
                <a:cs typeface="Agrandir Narrow"/>
                <a:sym typeface="Agrandir Narrow"/>
              </a:rPr>
              <a:t>Universidade</a:t>
            </a:r>
            <a:r>
              <a:rPr lang="en-US" sz="1200" dirty="0">
                <a:latin typeface="Agrandir Narrow"/>
                <a:ea typeface="Agrandir Narrow"/>
                <a:cs typeface="Agrandir Narrow"/>
                <a:sym typeface="Agrandir Narrow"/>
              </a:rPr>
              <a:t> Federal do Paraná (UFPR), </a:t>
            </a:r>
            <a:r>
              <a:rPr lang="en-US" sz="1200" dirty="0" err="1">
                <a:latin typeface="Agrandir Narrow"/>
                <a:ea typeface="Agrandir Narrow"/>
                <a:cs typeface="Agrandir Narrow"/>
                <a:sym typeface="Agrandir Narrow"/>
              </a:rPr>
              <a:t>em</a:t>
            </a:r>
            <a:r>
              <a:rPr lang="en-US" sz="1200" dirty="0">
                <a:latin typeface="Agrandir Narrow"/>
                <a:ea typeface="Agrandir Narrow"/>
                <a:cs typeface="Agrandir Narrow"/>
                <a:sym typeface="Agrandir Narrow"/>
              </a:rPr>
              <a:t> Curitiba, </a:t>
            </a:r>
            <a:r>
              <a:rPr lang="en-US" sz="1200" dirty="0" err="1">
                <a:latin typeface="Agrandir Narrow"/>
                <a:ea typeface="Agrandir Narrow"/>
                <a:cs typeface="Agrandir Narrow"/>
                <a:sym typeface="Agrandir Narrow"/>
              </a:rPr>
              <a:t>reunindo</a:t>
            </a:r>
            <a:r>
              <a:rPr lang="en-US" sz="1200" dirty="0">
                <a:latin typeface="Agrandir Narrow"/>
                <a:ea typeface="Agrandir Narrow"/>
                <a:cs typeface="Agrandir Narrow"/>
                <a:sym typeface="Agrandir Narrow"/>
              </a:rPr>
              <a:t> </a:t>
            </a:r>
            <a:r>
              <a:rPr lang="en-US" sz="1200" dirty="0" err="1">
                <a:latin typeface="Agrandir Narrow"/>
                <a:ea typeface="Agrandir Narrow"/>
                <a:cs typeface="Agrandir Narrow"/>
                <a:sym typeface="Agrandir Narrow"/>
              </a:rPr>
              <a:t>pesquisadores</a:t>
            </a:r>
            <a:r>
              <a:rPr lang="en-US" sz="1200" dirty="0">
                <a:latin typeface="Agrandir Narrow"/>
                <a:ea typeface="Agrandir Narrow"/>
                <a:cs typeface="Agrandir Narrow"/>
                <a:sym typeface="Agrandir Narrow"/>
              </a:rPr>
              <a:t>, </a:t>
            </a:r>
            <a:r>
              <a:rPr lang="en-US" sz="1200" dirty="0" err="1">
                <a:latin typeface="Agrandir Narrow"/>
                <a:ea typeface="Agrandir Narrow"/>
                <a:cs typeface="Agrandir Narrow"/>
                <a:sym typeface="Agrandir Narrow"/>
              </a:rPr>
              <a:t>estudantes</a:t>
            </a:r>
            <a:r>
              <a:rPr lang="en-US" sz="1200" dirty="0">
                <a:latin typeface="Agrandir Narrow"/>
                <a:ea typeface="Agrandir Narrow"/>
                <a:cs typeface="Agrandir Narrow"/>
                <a:sym typeface="Agrandir Narrow"/>
              </a:rPr>
              <a:t> e </a:t>
            </a:r>
            <a:r>
              <a:rPr lang="en-US" sz="1200" dirty="0" err="1">
                <a:latin typeface="Agrandir Narrow"/>
                <a:ea typeface="Agrandir Narrow"/>
                <a:cs typeface="Agrandir Narrow"/>
                <a:sym typeface="Agrandir Narrow"/>
              </a:rPr>
              <a:t>membros</a:t>
            </a:r>
            <a:r>
              <a:rPr lang="en-US" sz="1200" dirty="0">
                <a:latin typeface="Agrandir Narrow"/>
                <a:ea typeface="Agrandir Narrow"/>
                <a:cs typeface="Agrandir Narrow"/>
                <a:sym typeface="Agrandir Narrow"/>
              </a:rPr>
              <a:t> da </a:t>
            </a:r>
            <a:r>
              <a:rPr lang="en-US" sz="1200" dirty="0" err="1">
                <a:latin typeface="Agrandir Narrow"/>
                <a:ea typeface="Agrandir Narrow"/>
                <a:cs typeface="Agrandir Narrow"/>
                <a:sym typeface="Agrandir Narrow"/>
              </a:rPr>
              <a:t>comunidade</a:t>
            </a:r>
            <a:r>
              <a:rPr lang="en-US" sz="1200" dirty="0">
                <a:latin typeface="Agrandir Narrow"/>
                <a:ea typeface="Agrandir Narrow"/>
                <a:cs typeface="Agrandir Narrow"/>
                <a:sym typeface="Agrandir Narrow"/>
              </a:rPr>
              <a:t> </a:t>
            </a:r>
            <a:r>
              <a:rPr lang="en-US" sz="1200" dirty="0" err="1">
                <a:latin typeface="Agrandir Narrow"/>
                <a:ea typeface="Agrandir Narrow"/>
                <a:cs typeface="Agrandir Narrow"/>
                <a:sym typeface="Agrandir Narrow"/>
              </a:rPr>
              <a:t>surda</a:t>
            </a:r>
            <a:r>
              <a:rPr lang="en-US" sz="1200" dirty="0">
                <a:latin typeface="Agrandir Narrow"/>
                <a:ea typeface="Agrandir Narrow"/>
                <a:cs typeface="Agrandir Narrow"/>
                <a:sym typeface="Agrandir Narrow"/>
              </a:rPr>
              <a:t> para </a:t>
            </a:r>
            <a:r>
              <a:rPr lang="en-US" sz="1200" dirty="0" err="1">
                <a:latin typeface="Agrandir Narrow"/>
                <a:ea typeface="Agrandir Narrow"/>
                <a:cs typeface="Agrandir Narrow"/>
                <a:sym typeface="Agrandir Narrow"/>
              </a:rPr>
              <a:t>refletir</a:t>
            </a:r>
            <a:r>
              <a:rPr lang="en-US" sz="1200" dirty="0">
                <a:latin typeface="Agrandir Narrow"/>
                <a:ea typeface="Agrandir Narrow"/>
                <a:cs typeface="Agrandir Narrow"/>
                <a:sym typeface="Agrandir Narrow"/>
              </a:rPr>
              <a:t> </a:t>
            </a:r>
            <a:r>
              <a:rPr lang="en-US" sz="1200" dirty="0" err="1">
                <a:latin typeface="Agrandir Narrow"/>
                <a:ea typeface="Agrandir Narrow"/>
                <a:cs typeface="Agrandir Narrow"/>
                <a:sym typeface="Agrandir Narrow"/>
              </a:rPr>
              <a:t>sobre</a:t>
            </a:r>
            <a:r>
              <a:rPr lang="en-US" sz="1200" dirty="0">
                <a:latin typeface="Agrandir Narrow"/>
                <a:ea typeface="Agrandir Narrow"/>
                <a:cs typeface="Agrandir Narrow"/>
                <a:sym typeface="Agrandir Narrow"/>
              </a:rPr>
              <a:t> o </a:t>
            </a:r>
            <a:r>
              <a:rPr lang="en-US" sz="1200" dirty="0" err="1">
                <a:latin typeface="Agrandir Narrow"/>
                <a:ea typeface="Agrandir Narrow"/>
                <a:cs typeface="Agrandir Narrow"/>
                <a:sym typeface="Agrandir Narrow"/>
              </a:rPr>
              <a:t>tema</a:t>
            </a:r>
            <a:r>
              <a:rPr lang="en-US" sz="1200" dirty="0">
                <a:latin typeface="Agrandir Narrow"/>
                <a:ea typeface="Agrandir Narrow"/>
                <a:cs typeface="Agrandir Narrow"/>
                <a:sym typeface="Agrandir Narrow"/>
              </a:rPr>
              <a:t> central </a:t>
            </a:r>
            <a:r>
              <a:rPr lang="en-US" sz="1200" dirty="0" err="1">
                <a:latin typeface="Agrandir Narrow"/>
                <a:ea typeface="Agrandir Narrow"/>
                <a:cs typeface="Agrandir Narrow"/>
                <a:sym typeface="Agrandir Narrow"/>
              </a:rPr>
              <a:t>deste</a:t>
            </a:r>
            <a:r>
              <a:rPr lang="en-US" sz="1200" dirty="0">
                <a:latin typeface="Agrandir Narrow"/>
                <a:ea typeface="Agrandir Narrow"/>
                <a:cs typeface="Agrandir Narrow"/>
                <a:sym typeface="Agrandir Narrow"/>
              </a:rPr>
              <a:t> </a:t>
            </a:r>
            <a:r>
              <a:rPr lang="en-US" sz="1200" dirty="0" err="1">
                <a:latin typeface="Agrandir Narrow"/>
                <a:ea typeface="Agrandir Narrow"/>
                <a:cs typeface="Agrandir Narrow"/>
                <a:sym typeface="Agrandir Narrow"/>
              </a:rPr>
              <a:t>ano</a:t>
            </a:r>
            <a:r>
              <a:rPr lang="en-US" sz="1200" dirty="0">
                <a:latin typeface="Agrandir Narrow"/>
                <a:ea typeface="Agrandir Narrow"/>
                <a:cs typeface="Agrandir Narrow"/>
                <a:sym typeface="Agrandir Narrow"/>
              </a:rPr>
              <a:t>: “As </a:t>
            </a:r>
            <a:r>
              <a:rPr lang="en-US" sz="1200" dirty="0" err="1">
                <a:latin typeface="Agrandir Narrow"/>
                <a:ea typeface="Agrandir Narrow"/>
                <a:cs typeface="Agrandir Narrow"/>
                <a:sym typeface="Agrandir Narrow"/>
              </a:rPr>
              <a:t>tecnologias</a:t>
            </a:r>
            <a:r>
              <a:rPr lang="en-US" sz="1200" dirty="0">
                <a:latin typeface="Agrandir Narrow"/>
                <a:ea typeface="Agrandir Narrow"/>
                <a:cs typeface="Agrandir Narrow"/>
                <a:sym typeface="Agrandir Narrow"/>
              </a:rPr>
              <a:t> e a </a:t>
            </a:r>
            <a:r>
              <a:rPr lang="en-US" sz="1200" dirty="0" err="1">
                <a:latin typeface="Agrandir Narrow"/>
                <a:ea typeface="Agrandir Narrow"/>
                <a:cs typeface="Agrandir Narrow"/>
                <a:sym typeface="Agrandir Narrow"/>
              </a:rPr>
              <a:t>Língua</a:t>
            </a:r>
            <a:r>
              <a:rPr lang="en-US" sz="1200" dirty="0">
                <a:latin typeface="Agrandir Narrow"/>
                <a:ea typeface="Agrandir Narrow"/>
                <a:cs typeface="Agrandir Narrow"/>
                <a:sym typeface="Agrandir Narrow"/>
              </a:rPr>
              <a:t> de </a:t>
            </a:r>
            <a:r>
              <a:rPr lang="en-US" sz="1200" dirty="0" err="1">
                <a:latin typeface="Agrandir Narrow"/>
                <a:ea typeface="Agrandir Narrow"/>
                <a:cs typeface="Agrandir Narrow"/>
                <a:sym typeface="Agrandir Narrow"/>
              </a:rPr>
              <a:t>Sinais</a:t>
            </a:r>
            <a:r>
              <a:rPr lang="en-US" sz="1200" dirty="0">
                <a:latin typeface="Agrandir Narrow"/>
                <a:ea typeface="Agrandir Narrow"/>
                <a:cs typeface="Agrandir Narrow"/>
                <a:sym typeface="Agrandir Narrow"/>
              </a:rPr>
              <a:t> Brasileira”.</a:t>
            </a:r>
          </a:p>
          <a:p>
            <a:pPr algn="just">
              <a:lnSpc>
                <a:spcPts val="2160"/>
              </a:lnSpc>
            </a:pPr>
            <a:r>
              <a:rPr lang="en-US" sz="1200" dirty="0">
                <a:latin typeface="Agrandir Narrow"/>
                <a:ea typeface="Agrandir Narrow"/>
                <a:cs typeface="Agrandir Narrow"/>
                <a:sym typeface="Agrandir Narrow"/>
              </a:rPr>
              <a:t>       O IV </a:t>
            </a:r>
            <a:r>
              <a:rPr lang="en-US" sz="1200" dirty="0" err="1">
                <a:latin typeface="Agrandir Narrow"/>
                <a:ea typeface="Agrandir Narrow"/>
                <a:cs typeface="Agrandir Narrow"/>
                <a:sym typeface="Agrandir Narrow"/>
              </a:rPr>
              <a:t>LiSCo</a:t>
            </a:r>
            <a:r>
              <a:rPr lang="en-US" sz="1200" dirty="0">
                <a:latin typeface="Agrandir Narrow"/>
                <a:ea typeface="Agrandir Narrow"/>
                <a:cs typeface="Agrandir Narrow"/>
                <a:sym typeface="Agrandir Narrow"/>
              </a:rPr>
              <a:t> </a:t>
            </a:r>
            <a:r>
              <a:rPr lang="en-US" sz="1200" dirty="0" err="1">
                <a:latin typeface="Agrandir Narrow"/>
                <a:ea typeface="Agrandir Narrow"/>
                <a:cs typeface="Agrandir Narrow"/>
                <a:sym typeface="Agrandir Narrow"/>
              </a:rPr>
              <a:t>consolida</a:t>
            </a:r>
            <a:r>
              <a:rPr lang="en-US" sz="1200" dirty="0">
                <a:latin typeface="Agrandir Narrow"/>
                <a:ea typeface="Agrandir Narrow"/>
                <a:cs typeface="Agrandir Narrow"/>
                <a:sym typeface="Agrandir Narrow"/>
              </a:rPr>
              <a:t>-se </a:t>
            </a:r>
            <a:r>
              <a:rPr lang="en-US" sz="1200" dirty="0" err="1">
                <a:latin typeface="Agrandir Narrow"/>
                <a:ea typeface="Agrandir Narrow"/>
                <a:cs typeface="Agrandir Narrow"/>
                <a:sym typeface="Agrandir Narrow"/>
              </a:rPr>
              <a:t>como</a:t>
            </a:r>
            <a:r>
              <a:rPr lang="en-US" sz="1200" dirty="0">
                <a:latin typeface="Agrandir Narrow"/>
                <a:ea typeface="Agrandir Narrow"/>
                <a:cs typeface="Agrandir Narrow"/>
                <a:sym typeface="Agrandir Narrow"/>
              </a:rPr>
              <a:t> um </a:t>
            </a:r>
            <a:r>
              <a:rPr lang="en-US" sz="1200" dirty="0" err="1">
                <a:latin typeface="Agrandir Narrow"/>
                <a:ea typeface="Agrandir Narrow"/>
                <a:cs typeface="Agrandir Narrow"/>
                <a:sym typeface="Agrandir Narrow"/>
              </a:rPr>
              <a:t>espaço</a:t>
            </a:r>
            <a:r>
              <a:rPr lang="en-US" sz="1200" dirty="0">
                <a:latin typeface="Agrandir Narrow"/>
                <a:ea typeface="Agrandir Narrow"/>
                <a:cs typeface="Agrandir Narrow"/>
                <a:sym typeface="Agrandir Narrow"/>
              </a:rPr>
              <a:t> plural e </a:t>
            </a:r>
            <a:r>
              <a:rPr lang="en-US" sz="1200" dirty="0" err="1">
                <a:latin typeface="Agrandir Narrow"/>
                <a:ea typeface="Agrandir Narrow"/>
                <a:cs typeface="Agrandir Narrow"/>
                <a:sym typeface="Agrandir Narrow"/>
              </a:rPr>
              <a:t>interdisciplinar</a:t>
            </a:r>
            <a:r>
              <a:rPr lang="en-US" sz="1200" dirty="0">
                <a:latin typeface="Agrandir Narrow"/>
                <a:ea typeface="Agrandir Narrow"/>
                <a:cs typeface="Agrandir Narrow"/>
                <a:sym typeface="Agrandir Narrow"/>
              </a:rPr>
              <a:t>, </a:t>
            </a:r>
            <a:r>
              <a:rPr lang="en-US" sz="1200" dirty="0" err="1">
                <a:latin typeface="Agrandir Narrow"/>
                <a:ea typeface="Agrandir Narrow"/>
                <a:cs typeface="Agrandir Narrow"/>
                <a:sym typeface="Agrandir Narrow"/>
              </a:rPr>
              <a:t>dedicado</a:t>
            </a:r>
            <a:r>
              <a:rPr lang="en-US" sz="1200" dirty="0">
                <a:latin typeface="Agrandir Narrow"/>
                <a:ea typeface="Agrandir Narrow"/>
                <a:cs typeface="Agrandir Narrow"/>
                <a:sym typeface="Agrandir Narrow"/>
              </a:rPr>
              <a:t> </a:t>
            </a:r>
            <a:r>
              <a:rPr lang="en-US" sz="1200" dirty="0" err="1">
                <a:latin typeface="Agrandir Narrow"/>
                <a:ea typeface="Agrandir Narrow"/>
                <a:cs typeface="Agrandir Narrow"/>
                <a:sym typeface="Agrandir Narrow"/>
              </a:rPr>
              <a:t>ao</a:t>
            </a:r>
            <a:r>
              <a:rPr lang="en-US" sz="1200" dirty="0">
                <a:latin typeface="Agrandir Narrow"/>
                <a:ea typeface="Agrandir Narrow"/>
                <a:cs typeface="Agrandir Narrow"/>
                <a:sym typeface="Agrandir Narrow"/>
              </a:rPr>
              <a:t> </a:t>
            </a:r>
            <a:r>
              <a:rPr lang="en-US" sz="1200" dirty="0" err="1">
                <a:latin typeface="Agrandir Narrow"/>
                <a:ea typeface="Agrandir Narrow"/>
                <a:cs typeface="Agrandir Narrow"/>
                <a:sym typeface="Agrandir Narrow"/>
              </a:rPr>
              <a:t>diálogo</a:t>
            </a:r>
            <a:r>
              <a:rPr lang="en-US" sz="1200" dirty="0">
                <a:latin typeface="Agrandir Narrow"/>
                <a:ea typeface="Agrandir Narrow"/>
                <a:cs typeface="Agrandir Narrow"/>
                <a:sym typeface="Agrandir Narrow"/>
              </a:rPr>
              <a:t> entre </a:t>
            </a:r>
            <a:r>
              <a:rPr lang="en-US" sz="1200" dirty="0" err="1">
                <a:latin typeface="Agrandir Narrow"/>
                <a:ea typeface="Agrandir Narrow"/>
                <a:cs typeface="Agrandir Narrow"/>
                <a:sym typeface="Agrandir Narrow"/>
              </a:rPr>
              <a:t>linguística</a:t>
            </a:r>
            <a:r>
              <a:rPr lang="en-US" sz="1200" dirty="0">
                <a:latin typeface="Agrandir Narrow"/>
                <a:ea typeface="Agrandir Narrow"/>
                <a:cs typeface="Agrandir Narrow"/>
                <a:sym typeface="Agrandir Narrow"/>
              </a:rPr>
              <a:t> das </a:t>
            </a:r>
            <a:r>
              <a:rPr lang="en-US" sz="1200" dirty="0" err="1">
                <a:latin typeface="Agrandir Narrow"/>
                <a:ea typeface="Agrandir Narrow"/>
                <a:cs typeface="Agrandir Narrow"/>
                <a:sym typeface="Agrandir Narrow"/>
              </a:rPr>
              <a:t>línguas</a:t>
            </a:r>
            <a:r>
              <a:rPr lang="en-US" sz="1200" dirty="0">
                <a:latin typeface="Agrandir Narrow"/>
                <a:ea typeface="Agrandir Narrow"/>
                <a:cs typeface="Agrandir Narrow"/>
                <a:sym typeface="Agrandir Narrow"/>
              </a:rPr>
              <a:t> de </a:t>
            </a:r>
            <a:r>
              <a:rPr lang="en-US" sz="1200" dirty="0" err="1">
                <a:latin typeface="Agrandir Narrow"/>
                <a:ea typeface="Agrandir Narrow"/>
                <a:cs typeface="Agrandir Narrow"/>
                <a:sym typeface="Agrandir Narrow"/>
              </a:rPr>
              <a:t>sinais</a:t>
            </a:r>
            <a:r>
              <a:rPr lang="en-US" sz="1200" dirty="0">
                <a:latin typeface="Agrandir Narrow"/>
                <a:ea typeface="Agrandir Narrow"/>
                <a:cs typeface="Agrandir Narrow"/>
                <a:sym typeface="Agrandir Narrow"/>
              </a:rPr>
              <a:t>, </a:t>
            </a:r>
            <a:r>
              <a:rPr lang="en-US" sz="1200" dirty="0" err="1">
                <a:latin typeface="Agrandir Narrow"/>
                <a:ea typeface="Agrandir Narrow"/>
                <a:cs typeface="Agrandir Narrow"/>
                <a:sym typeface="Agrandir Narrow"/>
              </a:rPr>
              <a:t>cognição</a:t>
            </a:r>
            <a:r>
              <a:rPr lang="en-US" sz="1200" dirty="0">
                <a:latin typeface="Agrandir Narrow"/>
                <a:ea typeface="Agrandir Narrow"/>
                <a:cs typeface="Agrandir Narrow"/>
                <a:sym typeface="Agrandir Narrow"/>
              </a:rPr>
              <a:t> e </a:t>
            </a:r>
            <a:r>
              <a:rPr lang="en-US" sz="1200" dirty="0" err="1">
                <a:latin typeface="Agrandir Narrow"/>
                <a:ea typeface="Agrandir Narrow"/>
                <a:cs typeface="Agrandir Narrow"/>
                <a:sym typeface="Agrandir Narrow"/>
              </a:rPr>
              <a:t>novas</a:t>
            </a:r>
            <a:r>
              <a:rPr lang="en-US" sz="1200" dirty="0">
                <a:latin typeface="Agrandir Narrow"/>
                <a:ea typeface="Agrandir Narrow"/>
                <a:cs typeface="Agrandir Narrow"/>
                <a:sym typeface="Agrandir Narrow"/>
              </a:rPr>
              <a:t> </a:t>
            </a:r>
            <a:r>
              <a:rPr lang="en-US" sz="1200" dirty="0" err="1">
                <a:latin typeface="Agrandir Narrow"/>
                <a:ea typeface="Agrandir Narrow"/>
                <a:cs typeface="Agrandir Narrow"/>
                <a:sym typeface="Agrandir Narrow"/>
              </a:rPr>
              <a:t>tecnologias</a:t>
            </a:r>
            <a:r>
              <a:rPr lang="en-US" sz="1200" dirty="0">
                <a:latin typeface="Agrandir Narrow"/>
                <a:ea typeface="Agrandir Narrow"/>
                <a:cs typeface="Agrandir Narrow"/>
                <a:sym typeface="Agrandir Narrow"/>
              </a:rPr>
              <a:t> </a:t>
            </a:r>
            <a:r>
              <a:rPr lang="en-US" sz="1200" dirty="0" err="1">
                <a:latin typeface="Agrandir Narrow"/>
                <a:ea typeface="Agrandir Narrow"/>
                <a:cs typeface="Agrandir Narrow"/>
                <a:sym typeface="Agrandir Narrow"/>
              </a:rPr>
              <a:t>voltadas</a:t>
            </a:r>
            <a:r>
              <a:rPr lang="en-US" sz="1200" dirty="0">
                <a:latin typeface="Agrandir Narrow"/>
                <a:ea typeface="Agrandir Narrow"/>
                <a:cs typeface="Agrandir Narrow"/>
                <a:sym typeface="Agrandir Narrow"/>
              </a:rPr>
              <a:t> à </a:t>
            </a:r>
            <a:r>
              <a:rPr lang="en-US" sz="1200" dirty="0" err="1">
                <a:latin typeface="Agrandir Narrow"/>
                <a:ea typeface="Agrandir Narrow"/>
                <a:cs typeface="Agrandir Narrow"/>
                <a:sym typeface="Agrandir Narrow"/>
              </a:rPr>
              <a:t>pesquisa</a:t>
            </a:r>
            <a:r>
              <a:rPr lang="en-US" sz="1200" dirty="0">
                <a:latin typeface="Agrandir Narrow"/>
                <a:ea typeface="Agrandir Narrow"/>
                <a:cs typeface="Agrandir Narrow"/>
                <a:sym typeface="Agrandir Narrow"/>
              </a:rPr>
              <a:t> e à </a:t>
            </a:r>
            <a:r>
              <a:rPr lang="en-US" sz="1200" dirty="0" err="1">
                <a:latin typeface="Agrandir Narrow"/>
                <a:ea typeface="Agrandir Narrow"/>
                <a:cs typeface="Agrandir Narrow"/>
                <a:sym typeface="Agrandir Narrow"/>
              </a:rPr>
              <a:t>prática</a:t>
            </a:r>
            <a:r>
              <a:rPr lang="en-US" sz="1200" dirty="0">
                <a:latin typeface="Agrandir Narrow"/>
                <a:ea typeface="Agrandir Narrow"/>
                <a:cs typeface="Agrandir Narrow"/>
                <a:sym typeface="Agrandir Narrow"/>
              </a:rPr>
              <a:t> </a:t>
            </a:r>
            <a:r>
              <a:rPr lang="en-US" sz="1200" dirty="0" err="1">
                <a:latin typeface="Agrandir Narrow"/>
                <a:ea typeface="Agrandir Narrow"/>
                <a:cs typeface="Agrandir Narrow"/>
                <a:sym typeface="Agrandir Narrow"/>
              </a:rPr>
              <a:t>acadêmica</a:t>
            </a:r>
            <a:r>
              <a:rPr lang="en-US" sz="1200" dirty="0">
                <a:latin typeface="Agrandir Narrow"/>
                <a:ea typeface="Agrandir Narrow"/>
                <a:cs typeface="Agrandir Narrow"/>
                <a:sym typeface="Agrandir Narrow"/>
              </a:rPr>
              <a:t>. Esta </a:t>
            </a:r>
            <a:r>
              <a:rPr lang="en-US" sz="1200" dirty="0" err="1">
                <a:latin typeface="Agrandir Narrow"/>
                <a:ea typeface="Agrandir Narrow"/>
                <a:cs typeface="Agrandir Narrow"/>
                <a:sym typeface="Agrandir Narrow"/>
              </a:rPr>
              <a:t>edição</a:t>
            </a:r>
            <a:r>
              <a:rPr lang="en-US" sz="1200" dirty="0">
                <a:latin typeface="Agrandir Narrow"/>
                <a:ea typeface="Agrandir Narrow"/>
                <a:cs typeface="Agrandir Narrow"/>
                <a:sym typeface="Agrandir Narrow"/>
              </a:rPr>
              <a:t> </a:t>
            </a:r>
            <a:r>
              <a:rPr lang="en-US" sz="1200" dirty="0" err="1">
                <a:latin typeface="Agrandir Narrow"/>
                <a:ea typeface="Agrandir Narrow"/>
                <a:cs typeface="Agrandir Narrow"/>
                <a:sym typeface="Agrandir Narrow"/>
              </a:rPr>
              <a:t>conta</a:t>
            </a:r>
            <a:r>
              <a:rPr lang="en-US" sz="1200" dirty="0">
                <a:latin typeface="Agrandir Narrow"/>
                <a:ea typeface="Agrandir Narrow"/>
                <a:cs typeface="Agrandir Narrow"/>
                <a:sym typeface="Agrandir Narrow"/>
              </a:rPr>
              <a:t> com a </a:t>
            </a:r>
            <a:r>
              <a:rPr lang="en-US" sz="1200" dirty="0" err="1">
                <a:latin typeface="Agrandir Narrow"/>
                <a:ea typeface="Agrandir Narrow"/>
                <a:cs typeface="Agrandir Narrow"/>
                <a:sym typeface="Agrandir Narrow"/>
              </a:rPr>
              <a:t>parceria</a:t>
            </a:r>
            <a:r>
              <a:rPr lang="en-US" sz="1200" dirty="0">
                <a:latin typeface="Agrandir Narrow"/>
                <a:ea typeface="Agrandir Narrow"/>
                <a:cs typeface="Agrandir Narrow"/>
                <a:sym typeface="Agrandir Narrow"/>
              </a:rPr>
              <a:t> de </a:t>
            </a:r>
            <a:r>
              <a:rPr lang="en-US" sz="1200" dirty="0" err="1">
                <a:latin typeface="Agrandir Narrow"/>
                <a:ea typeface="Agrandir Narrow"/>
                <a:cs typeface="Agrandir Narrow"/>
                <a:sym typeface="Agrandir Narrow"/>
              </a:rPr>
              <a:t>pesquisadores</a:t>
            </a:r>
            <a:r>
              <a:rPr lang="en-US" sz="1200" dirty="0">
                <a:latin typeface="Agrandir Narrow"/>
                <a:ea typeface="Agrandir Narrow"/>
                <a:cs typeface="Agrandir Narrow"/>
                <a:sym typeface="Agrandir Narrow"/>
              </a:rPr>
              <a:t> da USP, da UFPR e da UFC, </a:t>
            </a:r>
            <a:r>
              <a:rPr lang="en-US" sz="1200" dirty="0" err="1">
                <a:latin typeface="Agrandir Narrow"/>
                <a:ea typeface="Agrandir Narrow"/>
                <a:cs typeface="Agrandir Narrow"/>
                <a:sym typeface="Agrandir Narrow"/>
              </a:rPr>
              <a:t>além</a:t>
            </a:r>
            <a:r>
              <a:rPr lang="en-US" sz="1200" dirty="0">
                <a:latin typeface="Agrandir Narrow"/>
                <a:ea typeface="Agrandir Narrow"/>
                <a:cs typeface="Agrandir Narrow"/>
                <a:sym typeface="Agrandir Narrow"/>
              </a:rPr>
              <a:t> do </a:t>
            </a:r>
            <a:r>
              <a:rPr lang="en-US" sz="1200" dirty="0" err="1">
                <a:latin typeface="Agrandir Narrow"/>
                <a:ea typeface="Agrandir Narrow"/>
                <a:cs typeface="Agrandir Narrow"/>
                <a:sym typeface="Agrandir Narrow"/>
              </a:rPr>
              <a:t>apoio</a:t>
            </a:r>
            <a:r>
              <a:rPr lang="en-US" sz="1200" dirty="0">
                <a:latin typeface="Agrandir Narrow"/>
                <a:ea typeface="Agrandir Narrow"/>
                <a:cs typeface="Agrandir Narrow"/>
                <a:sym typeface="Agrandir Narrow"/>
              </a:rPr>
              <a:t> do Centro de </a:t>
            </a:r>
            <a:r>
              <a:rPr lang="en-US" sz="1200" dirty="0" err="1">
                <a:latin typeface="Agrandir Narrow"/>
                <a:ea typeface="Agrandir Narrow"/>
                <a:cs typeface="Agrandir Narrow"/>
                <a:sym typeface="Agrandir Narrow"/>
              </a:rPr>
              <a:t>Ciência</a:t>
            </a:r>
            <a:r>
              <a:rPr lang="en-US" sz="1200" dirty="0">
                <a:latin typeface="Agrandir Narrow"/>
                <a:ea typeface="Agrandir Narrow"/>
                <a:cs typeface="Agrandir Narrow"/>
                <a:sym typeface="Agrandir Narrow"/>
              </a:rPr>
              <a:t> para o </a:t>
            </a:r>
            <a:r>
              <a:rPr lang="en-US" sz="1200" dirty="0" err="1">
                <a:latin typeface="Agrandir Narrow"/>
                <a:ea typeface="Agrandir Narrow"/>
                <a:cs typeface="Agrandir Narrow"/>
                <a:sym typeface="Agrandir Narrow"/>
              </a:rPr>
              <a:t>Desenvolvimento</a:t>
            </a:r>
            <a:r>
              <a:rPr lang="en-US" sz="1200" dirty="0">
                <a:latin typeface="Agrandir Narrow"/>
                <a:ea typeface="Agrandir Narrow"/>
                <a:cs typeface="Agrandir Narrow"/>
                <a:sym typeface="Agrandir Narrow"/>
              </a:rPr>
              <a:t> – </a:t>
            </a:r>
            <a:r>
              <a:rPr lang="en-US" sz="1200" dirty="0" err="1">
                <a:latin typeface="Agrandir Narrow"/>
                <a:ea typeface="Agrandir Narrow"/>
                <a:cs typeface="Agrandir Narrow"/>
                <a:sym typeface="Agrandir Narrow"/>
              </a:rPr>
              <a:t>Tecnologia</a:t>
            </a:r>
            <a:r>
              <a:rPr lang="en-US" sz="1200" dirty="0">
                <a:latin typeface="Agrandir Narrow"/>
                <a:ea typeface="Agrandir Narrow"/>
                <a:cs typeface="Agrandir Narrow"/>
                <a:sym typeface="Agrandir Narrow"/>
              </a:rPr>
              <a:t> </a:t>
            </a:r>
            <a:r>
              <a:rPr lang="en-US" sz="1200" dirty="0" err="1">
                <a:latin typeface="Agrandir Narrow"/>
                <a:ea typeface="Agrandir Narrow"/>
                <a:cs typeface="Agrandir Narrow"/>
                <a:sym typeface="Agrandir Narrow"/>
              </a:rPr>
              <a:t>Assistiva</a:t>
            </a:r>
            <a:r>
              <a:rPr lang="en-US" sz="1200" dirty="0">
                <a:latin typeface="Agrandir Narrow"/>
                <a:ea typeface="Agrandir Narrow"/>
                <a:cs typeface="Agrandir Narrow"/>
                <a:sym typeface="Agrandir Narrow"/>
              </a:rPr>
              <a:t> e </a:t>
            </a:r>
            <a:r>
              <a:rPr lang="en-US" sz="1200" dirty="0" err="1">
                <a:latin typeface="Agrandir Narrow"/>
                <a:ea typeface="Agrandir Narrow"/>
                <a:cs typeface="Agrandir Narrow"/>
                <a:sym typeface="Agrandir Narrow"/>
              </a:rPr>
              <a:t>Acessibilidade</a:t>
            </a:r>
            <a:r>
              <a:rPr lang="en-US" sz="1200" dirty="0">
                <a:latin typeface="Agrandir Narrow"/>
                <a:ea typeface="Agrandir Narrow"/>
                <a:cs typeface="Agrandir Narrow"/>
                <a:sym typeface="Agrandir Narrow"/>
              </a:rPr>
              <a:t> </a:t>
            </a:r>
            <a:r>
              <a:rPr lang="en-US" sz="1200" dirty="0" err="1">
                <a:latin typeface="Agrandir Narrow"/>
                <a:ea typeface="Agrandir Narrow"/>
                <a:cs typeface="Agrandir Narrow"/>
                <a:sym typeface="Agrandir Narrow"/>
              </a:rPr>
              <a:t>em</a:t>
            </a:r>
            <a:r>
              <a:rPr lang="en-US" sz="1200" dirty="0">
                <a:latin typeface="Agrandir Narrow"/>
                <a:ea typeface="Agrandir Narrow"/>
                <a:cs typeface="Agrandir Narrow"/>
                <a:sym typeface="Agrandir Narrow"/>
              </a:rPr>
              <a:t> Libras (TAAL), </a:t>
            </a:r>
            <a:r>
              <a:rPr lang="en-US" sz="1200" dirty="0" err="1">
                <a:latin typeface="Agrandir Narrow"/>
                <a:ea typeface="Agrandir Narrow"/>
                <a:cs typeface="Agrandir Narrow"/>
                <a:sym typeface="Agrandir Narrow"/>
              </a:rPr>
              <a:t>liderado</a:t>
            </a:r>
            <a:r>
              <a:rPr lang="en-US" sz="1200" dirty="0">
                <a:latin typeface="Agrandir Narrow"/>
                <a:ea typeface="Agrandir Narrow"/>
                <a:cs typeface="Agrandir Narrow"/>
                <a:sym typeface="Agrandir Narrow"/>
              </a:rPr>
              <a:t> pela </a:t>
            </a:r>
            <a:r>
              <a:rPr lang="en-US" sz="1200" dirty="0" err="1">
                <a:latin typeface="Agrandir Narrow"/>
                <a:ea typeface="Agrandir Narrow"/>
                <a:cs typeface="Agrandir Narrow"/>
                <a:sym typeface="Agrandir Narrow"/>
              </a:rPr>
              <a:t>Unicamp</a:t>
            </a:r>
            <a:r>
              <a:rPr lang="en-US" sz="1200" dirty="0">
                <a:latin typeface="Agrandir Narrow"/>
                <a:ea typeface="Agrandir Narrow"/>
                <a:cs typeface="Agrandir Narrow"/>
                <a:sym typeface="Agrandir Narrow"/>
              </a:rPr>
              <a:t> e com a </a:t>
            </a:r>
            <a:r>
              <a:rPr lang="en-US" sz="1200" dirty="0" err="1">
                <a:latin typeface="Agrandir Narrow"/>
                <a:ea typeface="Agrandir Narrow"/>
                <a:cs typeface="Agrandir Narrow"/>
                <a:sym typeface="Agrandir Narrow"/>
              </a:rPr>
              <a:t>participação</a:t>
            </a:r>
            <a:r>
              <a:rPr lang="en-US" sz="1200" dirty="0">
                <a:latin typeface="Agrandir Narrow"/>
                <a:ea typeface="Agrandir Narrow"/>
                <a:cs typeface="Agrandir Narrow"/>
                <a:sym typeface="Agrandir Narrow"/>
              </a:rPr>
              <a:t> da USP, IPT e </a:t>
            </a:r>
            <a:r>
              <a:rPr lang="en-US" sz="1200" dirty="0" err="1">
                <a:latin typeface="Agrandir Narrow"/>
                <a:ea typeface="Agrandir Narrow"/>
                <a:cs typeface="Agrandir Narrow"/>
                <a:sym typeface="Agrandir Narrow"/>
              </a:rPr>
              <a:t>Secretaria</a:t>
            </a:r>
            <a:r>
              <a:rPr lang="en-US" sz="1200" dirty="0">
                <a:latin typeface="Agrandir Narrow"/>
                <a:ea typeface="Agrandir Narrow"/>
                <a:cs typeface="Agrandir Narrow"/>
                <a:sym typeface="Agrandir Narrow"/>
              </a:rPr>
              <a:t> dos </a:t>
            </a:r>
            <a:r>
              <a:rPr lang="en-US" sz="1200" dirty="0" err="1">
                <a:latin typeface="Agrandir Narrow"/>
                <a:ea typeface="Agrandir Narrow"/>
                <a:cs typeface="Agrandir Narrow"/>
                <a:sym typeface="Agrandir Narrow"/>
              </a:rPr>
              <a:t>Direitos</a:t>
            </a:r>
            <a:r>
              <a:rPr lang="en-US" sz="1200" dirty="0">
                <a:latin typeface="Agrandir Narrow"/>
                <a:ea typeface="Agrandir Narrow"/>
                <a:cs typeface="Agrandir Narrow"/>
                <a:sym typeface="Agrandir Narrow"/>
              </a:rPr>
              <a:t> da Pessoa com </a:t>
            </a:r>
            <a:r>
              <a:rPr lang="en-US" sz="1200" dirty="0" err="1">
                <a:latin typeface="Agrandir Narrow"/>
                <a:ea typeface="Agrandir Narrow"/>
                <a:cs typeface="Agrandir Narrow"/>
                <a:sym typeface="Agrandir Narrow"/>
              </a:rPr>
              <a:t>Deficiência</a:t>
            </a:r>
            <a:r>
              <a:rPr lang="en-US" sz="1200" dirty="0">
                <a:latin typeface="Agrandir Narrow"/>
                <a:ea typeface="Agrandir Narrow"/>
                <a:cs typeface="Agrandir Narrow"/>
                <a:sym typeface="Agrandir Narrow"/>
              </a:rPr>
              <a:t> do </a:t>
            </a:r>
            <a:r>
              <a:rPr lang="en-US" sz="1200" dirty="0" err="1">
                <a:latin typeface="Agrandir Narrow"/>
                <a:ea typeface="Agrandir Narrow"/>
                <a:cs typeface="Agrandir Narrow"/>
                <a:sym typeface="Agrandir Narrow"/>
              </a:rPr>
              <a:t>estado</a:t>
            </a:r>
            <a:r>
              <a:rPr lang="en-US" sz="1200" dirty="0">
                <a:latin typeface="Agrandir Narrow"/>
                <a:ea typeface="Agrandir Narrow"/>
                <a:cs typeface="Agrandir Narrow"/>
                <a:sym typeface="Agrandir Narrow"/>
              </a:rPr>
              <a:t> de São Paulo. Esse conjunto de </a:t>
            </a:r>
            <a:r>
              <a:rPr lang="en-US" sz="1200" dirty="0" err="1">
                <a:latin typeface="Agrandir Narrow"/>
                <a:ea typeface="Agrandir Narrow"/>
                <a:cs typeface="Agrandir Narrow"/>
                <a:sym typeface="Agrandir Narrow"/>
              </a:rPr>
              <a:t>instituições</a:t>
            </a:r>
            <a:r>
              <a:rPr lang="en-US" sz="1200" dirty="0">
                <a:latin typeface="Agrandir Narrow"/>
                <a:ea typeface="Agrandir Narrow"/>
                <a:cs typeface="Agrandir Narrow"/>
                <a:sym typeface="Agrandir Narrow"/>
              </a:rPr>
              <a:t> </a:t>
            </a:r>
            <a:r>
              <a:rPr lang="en-US" sz="1200" dirty="0" err="1">
                <a:latin typeface="Agrandir Narrow"/>
                <a:ea typeface="Agrandir Narrow"/>
                <a:cs typeface="Agrandir Narrow"/>
                <a:sym typeface="Agrandir Narrow"/>
              </a:rPr>
              <a:t>permite</a:t>
            </a:r>
            <a:r>
              <a:rPr lang="en-US" sz="1200" dirty="0">
                <a:latin typeface="Agrandir Narrow"/>
                <a:ea typeface="Agrandir Narrow"/>
                <a:cs typeface="Agrandir Narrow"/>
                <a:sym typeface="Agrandir Narrow"/>
              </a:rPr>
              <a:t> o </a:t>
            </a:r>
            <a:r>
              <a:rPr lang="en-US" sz="1200" dirty="0" err="1">
                <a:latin typeface="Agrandir Narrow"/>
                <a:ea typeface="Agrandir Narrow"/>
                <a:cs typeface="Agrandir Narrow"/>
                <a:sym typeface="Agrandir Narrow"/>
              </a:rPr>
              <a:t>fortalecimento</a:t>
            </a:r>
            <a:r>
              <a:rPr lang="en-US" sz="1200" dirty="0">
                <a:latin typeface="Agrandir Narrow"/>
                <a:ea typeface="Agrandir Narrow"/>
                <a:cs typeface="Agrandir Narrow"/>
                <a:sym typeface="Agrandir Narrow"/>
              </a:rPr>
              <a:t> e a </a:t>
            </a:r>
            <a:r>
              <a:rPr lang="en-US" sz="1200" dirty="0" err="1">
                <a:latin typeface="Agrandir Narrow"/>
                <a:ea typeface="Agrandir Narrow"/>
                <a:cs typeface="Agrandir Narrow"/>
                <a:sym typeface="Agrandir Narrow"/>
              </a:rPr>
              <a:t>integração</a:t>
            </a:r>
            <a:r>
              <a:rPr lang="en-US" sz="1200" dirty="0">
                <a:latin typeface="Agrandir Narrow"/>
                <a:ea typeface="Agrandir Narrow"/>
                <a:cs typeface="Agrandir Narrow"/>
                <a:sym typeface="Agrandir Narrow"/>
              </a:rPr>
              <a:t> entre </a:t>
            </a:r>
            <a:r>
              <a:rPr lang="en-US" sz="1200" dirty="0" err="1">
                <a:latin typeface="Agrandir Narrow"/>
                <a:ea typeface="Agrandir Narrow"/>
                <a:cs typeface="Agrandir Narrow"/>
                <a:sym typeface="Agrandir Narrow"/>
              </a:rPr>
              <a:t>diferentes</a:t>
            </a:r>
            <a:r>
              <a:rPr lang="en-US" sz="1200" dirty="0">
                <a:latin typeface="Agrandir Narrow"/>
                <a:ea typeface="Agrandir Narrow"/>
                <a:cs typeface="Agrandir Narrow"/>
                <a:sym typeface="Agrandir Narrow"/>
              </a:rPr>
              <a:t> </a:t>
            </a:r>
            <a:r>
              <a:rPr lang="en-US" sz="1200" dirty="0" err="1">
                <a:latin typeface="Agrandir Narrow"/>
                <a:ea typeface="Agrandir Narrow"/>
                <a:cs typeface="Agrandir Narrow"/>
                <a:sym typeface="Agrandir Narrow"/>
              </a:rPr>
              <a:t>áreas</a:t>
            </a:r>
            <a:r>
              <a:rPr lang="en-US" sz="1200" dirty="0">
                <a:latin typeface="Agrandir Narrow"/>
                <a:ea typeface="Agrandir Narrow"/>
                <a:cs typeface="Agrandir Narrow"/>
                <a:sym typeface="Agrandir Narrow"/>
              </a:rPr>
              <a:t> do </a:t>
            </a:r>
            <a:r>
              <a:rPr lang="en-US" sz="1200" dirty="0" err="1">
                <a:latin typeface="Agrandir Narrow"/>
                <a:ea typeface="Agrandir Narrow"/>
                <a:cs typeface="Agrandir Narrow"/>
                <a:sym typeface="Agrandir Narrow"/>
              </a:rPr>
              <a:t>conhecimento</a:t>
            </a:r>
            <a:r>
              <a:rPr lang="en-US" sz="1200" dirty="0">
                <a:latin typeface="Agrandir Narrow"/>
                <a:ea typeface="Agrandir Narrow"/>
                <a:cs typeface="Agrandir Narrow"/>
                <a:sym typeface="Agrandir Narrow"/>
              </a:rPr>
              <a:t>.</a:t>
            </a:r>
          </a:p>
          <a:p>
            <a:pPr algn="just">
              <a:lnSpc>
                <a:spcPts val="2160"/>
              </a:lnSpc>
            </a:pPr>
            <a:r>
              <a:rPr lang="en-US" sz="1200" dirty="0">
                <a:latin typeface="Agrandir Narrow"/>
                <a:ea typeface="Agrandir Narrow"/>
                <a:cs typeface="Agrandir Narrow"/>
                <a:sym typeface="Agrandir Narrow"/>
              </a:rPr>
              <a:t>     Ao </a:t>
            </a:r>
            <a:r>
              <a:rPr lang="en-US" sz="1200" dirty="0" err="1">
                <a:latin typeface="Agrandir Narrow"/>
                <a:ea typeface="Agrandir Narrow"/>
                <a:cs typeface="Agrandir Narrow"/>
                <a:sym typeface="Agrandir Narrow"/>
              </a:rPr>
              <a:t>longo</a:t>
            </a:r>
            <a:r>
              <a:rPr lang="en-US" sz="1200" dirty="0">
                <a:latin typeface="Agrandir Narrow"/>
                <a:ea typeface="Agrandir Narrow"/>
                <a:cs typeface="Agrandir Narrow"/>
                <a:sym typeface="Agrandir Narrow"/>
              </a:rPr>
              <a:t> dos </a:t>
            </a:r>
            <a:r>
              <a:rPr lang="en-US" sz="1200" dirty="0" err="1">
                <a:latin typeface="Agrandir Narrow"/>
                <a:ea typeface="Agrandir Narrow"/>
                <a:cs typeface="Agrandir Narrow"/>
                <a:sym typeface="Agrandir Narrow"/>
              </a:rPr>
              <a:t>três</a:t>
            </a:r>
            <a:r>
              <a:rPr lang="en-US" sz="1200" dirty="0">
                <a:latin typeface="Agrandir Narrow"/>
                <a:ea typeface="Agrandir Narrow"/>
                <a:cs typeface="Agrandir Narrow"/>
                <a:sym typeface="Agrandir Narrow"/>
              </a:rPr>
              <a:t> </a:t>
            </a:r>
            <a:r>
              <a:rPr lang="en-US" sz="1200" dirty="0" err="1">
                <a:latin typeface="Agrandir Narrow"/>
                <a:ea typeface="Agrandir Narrow"/>
                <a:cs typeface="Agrandir Narrow"/>
                <a:sym typeface="Agrandir Narrow"/>
              </a:rPr>
              <a:t>dias</a:t>
            </a:r>
            <a:r>
              <a:rPr lang="en-US" sz="1200" dirty="0">
                <a:latin typeface="Agrandir Narrow"/>
                <a:ea typeface="Agrandir Narrow"/>
                <a:cs typeface="Agrandir Narrow"/>
                <a:sym typeface="Agrandir Narrow"/>
              </a:rPr>
              <a:t> de </a:t>
            </a:r>
            <a:r>
              <a:rPr lang="en-US" sz="1200" dirty="0" err="1">
                <a:latin typeface="Agrandir Narrow"/>
                <a:ea typeface="Agrandir Narrow"/>
                <a:cs typeface="Agrandir Narrow"/>
                <a:sym typeface="Agrandir Narrow"/>
              </a:rPr>
              <a:t>programação</a:t>
            </a:r>
            <a:r>
              <a:rPr lang="en-US" sz="1200" dirty="0">
                <a:latin typeface="Agrandir Narrow"/>
                <a:ea typeface="Agrandir Narrow"/>
                <a:cs typeface="Agrandir Narrow"/>
                <a:sym typeface="Agrandir Narrow"/>
              </a:rPr>
              <a:t>, o </a:t>
            </a:r>
            <a:r>
              <a:rPr lang="en-US" sz="1200" dirty="0" err="1">
                <a:latin typeface="Agrandir Narrow"/>
                <a:ea typeface="Agrandir Narrow"/>
                <a:cs typeface="Agrandir Narrow"/>
                <a:sym typeface="Agrandir Narrow"/>
              </a:rPr>
              <a:t>simpósio</a:t>
            </a:r>
            <a:r>
              <a:rPr lang="en-US" sz="1200" dirty="0">
                <a:latin typeface="Agrandir Narrow"/>
                <a:ea typeface="Agrandir Narrow"/>
                <a:cs typeface="Agrandir Narrow"/>
                <a:sym typeface="Agrandir Narrow"/>
              </a:rPr>
              <a:t> </a:t>
            </a:r>
            <a:r>
              <a:rPr lang="en-US" sz="1200" dirty="0" err="1">
                <a:latin typeface="Agrandir Narrow"/>
                <a:ea typeface="Agrandir Narrow"/>
                <a:cs typeface="Agrandir Narrow"/>
                <a:sym typeface="Agrandir Narrow"/>
              </a:rPr>
              <a:t>oferecerá</a:t>
            </a:r>
            <a:r>
              <a:rPr lang="en-US" sz="1200" dirty="0">
                <a:latin typeface="Agrandir Narrow"/>
                <a:ea typeface="Agrandir Narrow"/>
                <a:cs typeface="Agrandir Narrow"/>
                <a:sym typeface="Agrandir Narrow"/>
              </a:rPr>
              <a:t> </a:t>
            </a:r>
            <a:r>
              <a:rPr lang="en-US" sz="1200" dirty="0" err="1">
                <a:latin typeface="Agrandir Narrow"/>
                <a:ea typeface="Agrandir Narrow"/>
                <a:cs typeface="Agrandir Narrow"/>
                <a:sym typeface="Agrandir Narrow"/>
              </a:rPr>
              <a:t>conferências</a:t>
            </a:r>
            <a:r>
              <a:rPr lang="en-US" sz="1200" dirty="0">
                <a:latin typeface="Agrandir Narrow"/>
                <a:ea typeface="Agrandir Narrow"/>
                <a:cs typeface="Agrandir Narrow"/>
                <a:sym typeface="Agrandir Narrow"/>
              </a:rPr>
              <a:t>, mesa-redonda, palestras on-line, </a:t>
            </a:r>
            <a:r>
              <a:rPr lang="en-US" sz="1200" dirty="0" err="1">
                <a:latin typeface="Agrandir Narrow"/>
                <a:ea typeface="Agrandir Narrow"/>
                <a:cs typeface="Agrandir Narrow"/>
                <a:sym typeface="Agrandir Narrow"/>
              </a:rPr>
              <a:t>sessões</a:t>
            </a:r>
            <a:r>
              <a:rPr lang="en-US" sz="1200" dirty="0">
                <a:latin typeface="Agrandir Narrow"/>
                <a:ea typeface="Agrandir Narrow"/>
                <a:cs typeface="Agrandir Narrow"/>
                <a:sym typeface="Agrandir Narrow"/>
              </a:rPr>
              <a:t> de </a:t>
            </a:r>
            <a:r>
              <a:rPr lang="en-US" sz="1200" dirty="0" err="1">
                <a:latin typeface="Agrandir Narrow"/>
                <a:ea typeface="Agrandir Narrow"/>
                <a:cs typeface="Agrandir Narrow"/>
                <a:sym typeface="Agrandir Narrow"/>
              </a:rPr>
              <a:t>apresentação</a:t>
            </a:r>
            <a:r>
              <a:rPr lang="en-US" sz="1200" dirty="0">
                <a:latin typeface="Agrandir Narrow"/>
                <a:ea typeface="Agrandir Narrow"/>
                <a:cs typeface="Agrandir Narrow"/>
                <a:sym typeface="Agrandir Narrow"/>
              </a:rPr>
              <a:t> de </a:t>
            </a:r>
            <a:r>
              <a:rPr lang="en-US" sz="1200" dirty="0" err="1">
                <a:latin typeface="Agrandir Narrow"/>
                <a:ea typeface="Agrandir Narrow"/>
                <a:cs typeface="Agrandir Narrow"/>
                <a:sym typeface="Agrandir Narrow"/>
              </a:rPr>
              <a:t>trabalhos</a:t>
            </a:r>
            <a:r>
              <a:rPr lang="en-US" sz="1200" dirty="0">
                <a:latin typeface="Agrandir Narrow"/>
                <a:ea typeface="Agrandir Narrow"/>
                <a:cs typeface="Agrandir Narrow"/>
                <a:sym typeface="Agrandir Narrow"/>
              </a:rPr>
              <a:t>, </a:t>
            </a:r>
            <a:r>
              <a:rPr lang="en-US" sz="1200" dirty="0" err="1">
                <a:latin typeface="Agrandir Narrow"/>
                <a:ea typeface="Agrandir Narrow"/>
                <a:cs typeface="Agrandir Narrow"/>
                <a:sym typeface="Agrandir Narrow"/>
              </a:rPr>
              <a:t>minicurso</a:t>
            </a:r>
            <a:r>
              <a:rPr lang="en-US" sz="1200" dirty="0">
                <a:latin typeface="Agrandir Narrow"/>
                <a:ea typeface="Agrandir Narrow"/>
                <a:cs typeface="Agrandir Narrow"/>
                <a:sym typeface="Agrandir Narrow"/>
              </a:rPr>
              <a:t> e </a:t>
            </a:r>
            <a:r>
              <a:rPr lang="en-US" sz="1200" dirty="0" err="1">
                <a:latin typeface="Agrandir Narrow"/>
                <a:ea typeface="Agrandir Narrow"/>
                <a:cs typeface="Agrandir Narrow"/>
                <a:sym typeface="Agrandir Narrow"/>
              </a:rPr>
              <a:t>muitos</a:t>
            </a:r>
            <a:r>
              <a:rPr lang="en-US" sz="1200" dirty="0">
                <a:latin typeface="Agrandir Narrow"/>
                <a:ea typeface="Agrandir Narrow"/>
                <a:cs typeface="Agrandir Narrow"/>
                <a:sym typeface="Agrandir Narrow"/>
              </a:rPr>
              <a:t> </a:t>
            </a:r>
            <a:r>
              <a:rPr lang="en-US" sz="1200" dirty="0" err="1">
                <a:latin typeface="Agrandir Narrow"/>
                <a:ea typeface="Agrandir Narrow"/>
                <a:cs typeface="Agrandir Narrow"/>
                <a:sym typeface="Agrandir Narrow"/>
              </a:rPr>
              <a:t>momentos</a:t>
            </a:r>
            <a:r>
              <a:rPr lang="en-US" sz="1200" dirty="0">
                <a:latin typeface="Agrandir Narrow"/>
                <a:ea typeface="Agrandir Narrow"/>
                <a:cs typeface="Agrandir Narrow"/>
                <a:sym typeface="Agrandir Narrow"/>
              </a:rPr>
              <a:t> de debates e </a:t>
            </a:r>
            <a:r>
              <a:rPr lang="en-US" sz="1200" dirty="0" err="1">
                <a:latin typeface="Agrandir Narrow"/>
                <a:ea typeface="Agrandir Narrow"/>
                <a:cs typeface="Agrandir Narrow"/>
                <a:sym typeface="Agrandir Narrow"/>
              </a:rPr>
              <a:t>trocas</a:t>
            </a:r>
            <a:r>
              <a:rPr lang="en-US" sz="1200" dirty="0">
                <a:latin typeface="Agrandir Narrow"/>
                <a:ea typeface="Agrandir Narrow"/>
                <a:cs typeface="Agrandir Narrow"/>
                <a:sym typeface="Agrandir Narrow"/>
              </a:rPr>
              <a:t>, </a:t>
            </a:r>
            <a:r>
              <a:rPr lang="en-US" sz="1200" dirty="0" err="1">
                <a:latin typeface="Agrandir Narrow"/>
                <a:ea typeface="Agrandir Narrow"/>
                <a:cs typeface="Agrandir Narrow"/>
                <a:sym typeface="Agrandir Narrow"/>
              </a:rPr>
              <a:t>contemplando</a:t>
            </a:r>
            <a:r>
              <a:rPr lang="en-US" sz="1200" dirty="0">
                <a:latin typeface="Agrandir Narrow"/>
                <a:ea typeface="Agrandir Narrow"/>
                <a:cs typeface="Agrandir Narrow"/>
                <a:sym typeface="Agrandir Narrow"/>
              </a:rPr>
              <a:t> </a:t>
            </a:r>
            <a:r>
              <a:rPr lang="en-US" sz="1200" dirty="0" err="1">
                <a:latin typeface="Agrandir Narrow"/>
                <a:ea typeface="Agrandir Narrow"/>
                <a:cs typeface="Agrandir Narrow"/>
                <a:sym typeface="Agrandir Narrow"/>
              </a:rPr>
              <a:t>temas</a:t>
            </a:r>
            <a:r>
              <a:rPr lang="en-US" sz="1200" dirty="0">
                <a:latin typeface="Agrandir Narrow"/>
                <a:ea typeface="Agrandir Narrow"/>
                <a:cs typeface="Agrandir Narrow"/>
                <a:sym typeface="Agrandir Narrow"/>
              </a:rPr>
              <a:t> </a:t>
            </a:r>
            <a:r>
              <a:rPr lang="en-US" sz="1200" dirty="0" err="1">
                <a:latin typeface="Agrandir Narrow"/>
                <a:ea typeface="Agrandir Narrow"/>
                <a:cs typeface="Agrandir Narrow"/>
                <a:sym typeface="Agrandir Narrow"/>
              </a:rPr>
              <a:t>como</a:t>
            </a:r>
            <a:r>
              <a:rPr lang="en-US" sz="1200" dirty="0">
                <a:latin typeface="Agrandir Narrow"/>
                <a:ea typeface="Agrandir Narrow"/>
                <a:cs typeface="Agrandir Narrow"/>
                <a:sym typeface="Agrandir Narrow"/>
              </a:rPr>
              <a:t> </a:t>
            </a:r>
            <a:r>
              <a:rPr lang="en-US" sz="1200" dirty="0" err="1">
                <a:latin typeface="Agrandir Narrow"/>
                <a:ea typeface="Agrandir Narrow"/>
                <a:cs typeface="Agrandir Narrow"/>
                <a:sym typeface="Agrandir Narrow"/>
              </a:rPr>
              <a:t>rastreamento</a:t>
            </a:r>
            <a:r>
              <a:rPr lang="en-US" sz="1200" dirty="0">
                <a:latin typeface="Agrandir Narrow"/>
                <a:ea typeface="Agrandir Narrow"/>
                <a:cs typeface="Agrandir Narrow"/>
                <a:sym typeface="Agrandir Narrow"/>
              </a:rPr>
              <a:t> ocular </a:t>
            </a:r>
            <a:r>
              <a:rPr lang="en-US" sz="1200" dirty="0" err="1">
                <a:latin typeface="Agrandir Narrow"/>
                <a:ea typeface="Agrandir Narrow"/>
                <a:cs typeface="Agrandir Narrow"/>
                <a:sym typeface="Agrandir Narrow"/>
              </a:rPr>
              <a:t>aplicado</a:t>
            </a:r>
            <a:r>
              <a:rPr lang="en-US" sz="1200" dirty="0">
                <a:latin typeface="Agrandir Narrow"/>
                <a:ea typeface="Agrandir Narrow"/>
                <a:cs typeface="Agrandir Narrow"/>
                <a:sym typeface="Agrandir Narrow"/>
              </a:rPr>
              <a:t> à </a:t>
            </a:r>
            <a:r>
              <a:rPr lang="en-US" sz="1200" dirty="0" err="1">
                <a:latin typeface="Agrandir Narrow"/>
                <a:ea typeface="Agrandir Narrow"/>
                <a:cs typeface="Agrandir Narrow"/>
                <a:sym typeface="Agrandir Narrow"/>
              </a:rPr>
              <a:t>pesquisa</a:t>
            </a:r>
            <a:r>
              <a:rPr lang="en-US" sz="1200" dirty="0">
                <a:latin typeface="Agrandir Narrow"/>
                <a:ea typeface="Agrandir Narrow"/>
                <a:cs typeface="Agrandir Narrow"/>
                <a:sym typeface="Agrandir Narrow"/>
              </a:rPr>
              <a:t> </a:t>
            </a:r>
            <a:r>
              <a:rPr lang="en-US" sz="1200" dirty="0" err="1">
                <a:latin typeface="Agrandir Narrow"/>
                <a:ea typeface="Agrandir Narrow"/>
                <a:cs typeface="Agrandir Narrow"/>
                <a:sym typeface="Agrandir Narrow"/>
              </a:rPr>
              <a:t>linguística</a:t>
            </a:r>
            <a:r>
              <a:rPr lang="en-US" sz="1200" dirty="0">
                <a:latin typeface="Agrandir Narrow"/>
                <a:ea typeface="Agrandir Narrow"/>
                <a:cs typeface="Agrandir Narrow"/>
                <a:sym typeface="Agrandir Narrow"/>
              </a:rPr>
              <a:t>, </a:t>
            </a:r>
            <a:r>
              <a:rPr lang="en-US" sz="1200" dirty="0" err="1">
                <a:latin typeface="Agrandir Narrow"/>
                <a:ea typeface="Agrandir Narrow"/>
                <a:cs typeface="Agrandir Narrow"/>
                <a:sym typeface="Agrandir Narrow"/>
              </a:rPr>
              <a:t>captura</a:t>
            </a:r>
            <a:r>
              <a:rPr lang="en-US" sz="1200" dirty="0">
                <a:latin typeface="Agrandir Narrow"/>
                <a:ea typeface="Agrandir Narrow"/>
                <a:cs typeface="Agrandir Narrow"/>
                <a:sym typeface="Agrandir Narrow"/>
              </a:rPr>
              <a:t> de </a:t>
            </a:r>
            <a:r>
              <a:rPr lang="en-US" sz="1200" dirty="0" err="1">
                <a:latin typeface="Agrandir Narrow"/>
                <a:ea typeface="Agrandir Narrow"/>
                <a:cs typeface="Agrandir Narrow"/>
                <a:sym typeface="Agrandir Narrow"/>
              </a:rPr>
              <a:t>movimento</a:t>
            </a:r>
            <a:r>
              <a:rPr lang="en-US" sz="1200" dirty="0">
                <a:latin typeface="Agrandir Narrow"/>
                <a:ea typeface="Agrandir Narrow"/>
                <a:cs typeface="Agrandir Narrow"/>
                <a:sym typeface="Agrandir Narrow"/>
              </a:rPr>
              <a:t> e </a:t>
            </a:r>
            <a:r>
              <a:rPr lang="en-US" sz="1200" dirty="0" err="1">
                <a:latin typeface="Agrandir Narrow"/>
                <a:ea typeface="Agrandir Narrow"/>
                <a:cs typeface="Agrandir Narrow"/>
                <a:sym typeface="Agrandir Narrow"/>
              </a:rPr>
              <a:t>linguística</a:t>
            </a:r>
            <a:r>
              <a:rPr lang="en-US" sz="1200" dirty="0">
                <a:latin typeface="Agrandir Narrow"/>
                <a:ea typeface="Agrandir Narrow"/>
                <a:cs typeface="Agrandir Narrow"/>
                <a:sym typeface="Agrandir Narrow"/>
              </a:rPr>
              <a:t>, </a:t>
            </a:r>
            <a:r>
              <a:rPr lang="en-US" sz="1200" dirty="0" err="1">
                <a:latin typeface="Agrandir Narrow"/>
                <a:ea typeface="Agrandir Narrow"/>
                <a:cs typeface="Agrandir Narrow"/>
                <a:sym typeface="Agrandir Narrow"/>
              </a:rPr>
              <a:t>tecnologias</a:t>
            </a:r>
            <a:r>
              <a:rPr lang="en-US" sz="1200" dirty="0">
                <a:latin typeface="Agrandir Narrow"/>
                <a:ea typeface="Agrandir Narrow"/>
                <a:cs typeface="Agrandir Narrow"/>
                <a:sym typeface="Agrandir Narrow"/>
              </a:rPr>
              <a:t> de avatar para </a:t>
            </a:r>
            <a:r>
              <a:rPr lang="en-US" sz="1200" dirty="0" err="1">
                <a:latin typeface="Agrandir Narrow"/>
                <a:ea typeface="Agrandir Narrow"/>
                <a:cs typeface="Agrandir Narrow"/>
                <a:sym typeface="Agrandir Narrow"/>
              </a:rPr>
              <a:t>línguas</a:t>
            </a:r>
            <a:r>
              <a:rPr lang="en-US" sz="1200" dirty="0">
                <a:latin typeface="Agrandir Narrow"/>
                <a:ea typeface="Agrandir Narrow"/>
                <a:cs typeface="Agrandir Narrow"/>
                <a:sym typeface="Agrandir Narrow"/>
              </a:rPr>
              <a:t> de </a:t>
            </a:r>
            <a:r>
              <a:rPr lang="en-US" sz="1200" dirty="0" err="1">
                <a:latin typeface="Agrandir Narrow"/>
                <a:ea typeface="Agrandir Narrow"/>
                <a:cs typeface="Agrandir Narrow"/>
                <a:sym typeface="Agrandir Narrow"/>
              </a:rPr>
              <a:t>sinais</a:t>
            </a:r>
            <a:r>
              <a:rPr lang="en-US" sz="1200" dirty="0">
                <a:latin typeface="Agrandir Narrow"/>
                <a:ea typeface="Agrandir Narrow"/>
                <a:cs typeface="Agrandir Narrow"/>
                <a:sym typeface="Agrandir Narrow"/>
              </a:rPr>
              <a:t>, </a:t>
            </a:r>
            <a:r>
              <a:rPr lang="en-US" sz="1200" dirty="0" err="1">
                <a:latin typeface="Agrandir Narrow"/>
                <a:ea typeface="Agrandir Narrow"/>
                <a:cs typeface="Agrandir Narrow"/>
                <a:sym typeface="Agrandir Narrow"/>
              </a:rPr>
              <a:t>além</a:t>
            </a:r>
            <a:r>
              <a:rPr lang="en-US" sz="1200" dirty="0">
                <a:latin typeface="Agrandir Narrow"/>
                <a:ea typeface="Agrandir Narrow"/>
                <a:cs typeface="Agrandir Narrow"/>
                <a:sym typeface="Agrandir Narrow"/>
              </a:rPr>
              <a:t> de </a:t>
            </a:r>
            <a:r>
              <a:rPr lang="en-US" sz="1200" dirty="0" err="1">
                <a:latin typeface="Agrandir Narrow"/>
                <a:ea typeface="Agrandir Narrow"/>
                <a:cs typeface="Agrandir Narrow"/>
                <a:sym typeface="Agrandir Narrow"/>
              </a:rPr>
              <a:t>discussões</a:t>
            </a:r>
            <a:r>
              <a:rPr lang="en-US" sz="1200" dirty="0">
                <a:latin typeface="Agrandir Narrow"/>
                <a:ea typeface="Agrandir Narrow"/>
                <a:cs typeface="Agrandir Narrow"/>
                <a:sym typeface="Agrandir Narrow"/>
              </a:rPr>
              <a:t> </a:t>
            </a:r>
            <a:r>
              <a:rPr lang="en-US" sz="1200" dirty="0" err="1">
                <a:latin typeface="Agrandir Narrow"/>
                <a:ea typeface="Agrandir Narrow"/>
                <a:cs typeface="Agrandir Narrow"/>
                <a:sym typeface="Agrandir Narrow"/>
              </a:rPr>
              <a:t>sobre</a:t>
            </a:r>
            <a:r>
              <a:rPr lang="en-US" sz="1200" dirty="0">
                <a:latin typeface="Agrandir Narrow"/>
                <a:ea typeface="Agrandir Narrow"/>
                <a:cs typeface="Agrandir Narrow"/>
                <a:sym typeface="Agrandir Narrow"/>
              </a:rPr>
              <a:t> </a:t>
            </a:r>
            <a:r>
              <a:rPr lang="en-US" sz="1200" dirty="0" err="1">
                <a:latin typeface="Agrandir Narrow"/>
                <a:ea typeface="Agrandir Narrow"/>
                <a:cs typeface="Agrandir Narrow"/>
                <a:sym typeface="Agrandir Narrow"/>
              </a:rPr>
              <a:t>desafios</a:t>
            </a:r>
            <a:r>
              <a:rPr lang="en-US" sz="1200" dirty="0">
                <a:latin typeface="Agrandir Narrow"/>
                <a:ea typeface="Agrandir Narrow"/>
                <a:cs typeface="Agrandir Narrow"/>
                <a:sym typeface="Agrandir Narrow"/>
              </a:rPr>
              <a:t> </a:t>
            </a:r>
            <a:r>
              <a:rPr lang="en-US" sz="1200" dirty="0" err="1">
                <a:latin typeface="Agrandir Narrow"/>
                <a:ea typeface="Agrandir Narrow"/>
                <a:cs typeface="Agrandir Narrow"/>
                <a:sym typeface="Agrandir Narrow"/>
              </a:rPr>
              <a:t>fonético-fonológicos</a:t>
            </a:r>
            <a:r>
              <a:rPr lang="en-US" sz="1200" dirty="0">
                <a:latin typeface="Agrandir Narrow"/>
                <a:ea typeface="Agrandir Narrow"/>
                <a:cs typeface="Agrandir Narrow"/>
                <a:sym typeface="Agrandir Narrow"/>
              </a:rPr>
              <a:t>, </a:t>
            </a:r>
            <a:r>
              <a:rPr lang="en-US" sz="1200" dirty="0" err="1">
                <a:latin typeface="Agrandir Narrow"/>
                <a:ea typeface="Agrandir Narrow"/>
                <a:cs typeface="Agrandir Narrow"/>
                <a:sym typeface="Agrandir Narrow"/>
              </a:rPr>
              <a:t>morfossintáticos</a:t>
            </a:r>
            <a:r>
              <a:rPr lang="en-US" sz="1200" dirty="0">
                <a:latin typeface="Agrandir Narrow"/>
                <a:ea typeface="Agrandir Narrow"/>
                <a:cs typeface="Agrandir Narrow"/>
                <a:sym typeface="Agrandir Narrow"/>
              </a:rPr>
              <a:t> e de </a:t>
            </a:r>
            <a:r>
              <a:rPr lang="en-US" sz="1200" dirty="0" err="1">
                <a:latin typeface="Agrandir Narrow"/>
                <a:ea typeface="Agrandir Narrow"/>
                <a:cs typeface="Agrandir Narrow"/>
                <a:sym typeface="Agrandir Narrow"/>
              </a:rPr>
              <a:t>anotação</a:t>
            </a:r>
            <a:r>
              <a:rPr lang="en-US" sz="1200" dirty="0">
                <a:latin typeface="Agrandir Narrow"/>
                <a:ea typeface="Agrandir Narrow"/>
                <a:cs typeface="Agrandir Narrow"/>
                <a:sym typeface="Agrandir Narrow"/>
              </a:rPr>
              <a:t> de dados </a:t>
            </a:r>
            <a:r>
              <a:rPr lang="en-US" sz="1200" dirty="0" err="1">
                <a:latin typeface="Agrandir Narrow"/>
                <a:ea typeface="Agrandir Narrow"/>
                <a:cs typeface="Agrandir Narrow"/>
                <a:sym typeface="Agrandir Narrow"/>
              </a:rPr>
              <a:t>linguísticos</a:t>
            </a:r>
            <a:r>
              <a:rPr lang="en-US" sz="1200" dirty="0">
                <a:latin typeface="Agrandir Narrow"/>
                <a:ea typeface="Agrandir Narrow"/>
                <a:cs typeface="Agrandir Narrow"/>
                <a:sym typeface="Agrandir Narrow"/>
              </a:rPr>
              <a:t> para </a:t>
            </a:r>
            <a:r>
              <a:rPr lang="en-US" sz="1200" dirty="0" err="1">
                <a:latin typeface="Agrandir Narrow"/>
                <a:ea typeface="Agrandir Narrow"/>
                <a:cs typeface="Agrandir Narrow"/>
                <a:sym typeface="Agrandir Narrow"/>
              </a:rPr>
              <a:t>aplicações</a:t>
            </a:r>
            <a:r>
              <a:rPr lang="en-US" sz="1200" dirty="0">
                <a:latin typeface="Agrandir Narrow"/>
                <a:ea typeface="Agrandir Narrow"/>
                <a:cs typeface="Agrandir Narrow"/>
                <a:sym typeface="Agrandir Narrow"/>
              </a:rPr>
              <a:t> </a:t>
            </a:r>
            <a:r>
              <a:rPr lang="en-US" sz="1200" dirty="0" err="1">
                <a:latin typeface="Agrandir Narrow"/>
                <a:ea typeface="Agrandir Narrow"/>
                <a:cs typeface="Agrandir Narrow"/>
                <a:sym typeface="Agrandir Narrow"/>
              </a:rPr>
              <a:t>em</a:t>
            </a:r>
            <a:r>
              <a:rPr lang="en-US" sz="1200" dirty="0">
                <a:latin typeface="Agrandir Narrow"/>
                <a:ea typeface="Agrandir Narrow"/>
                <a:cs typeface="Agrandir Narrow"/>
                <a:sym typeface="Agrandir Narrow"/>
              </a:rPr>
              <a:t> </a:t>
            </a:r>
            <a:r>
              <a:rPr lang="en-US" sz="1200" dirty="0" err="1">
                <a:latin typeface="Agrandir Narrow"/>
                <a:ea typeface="Agrandir Narrow"/>
                <a:cs typeface="Agrandir Narrow"/>
                <a:sym typeface="Agrandir Narrow"/>
              </a:rPr>
              <a:t>aprendizado</a:t>
            </a:r>
            <a:r>
              <a:rPr lang="en-US" sz="1200" dirty="0">
                <a:latin typeface="Agrandir Narrow"/>
                <a:ea typeface="Agrandir Narrow"/>
                <a:cs typeface="Agrandir Narrow"/>
                <a:sym typeface="Agrandir Narrow"/>
              </a:rPr>
              <a:t> de </a:t>
            </a:r>
            <a:r>
              <a:rPr lang="en-US" sz="1200" dirty="0" err="1">
                <a:latin typeface="Agrandir Narrow"/>
                <a:ea typeface="Agrandir Narrow"/>
                <a:cs typeface="Agrandir Narrow"/>
                <a:sym typeface="Agrandir Narrow"/>
              </a:rPr>
              <a:t>máquina</a:t>
            </a:r>
            <a:r>
              <a:rPr lang="en-US" sz="1200" dirty="0">
                <a:latin typeface="Agrandir Narrow"/>
                <a:ea typeface="Agrandir Narrow"/>
                <a:cs typeface="Agrandir Narrow"/>
                <a:sym typeface="Agrandir Narrow"/>
              </a:rPr>
              <a:t>.</a:t>
            </a:r>
          </a:p>
          <a:p>
            <a:pPr algn="just">
              <a:lnSpc>
                <a:spcPts val="2160"/>
              </a:lnSpc>
            </a:pPr>
            <a:r>
              <a:rPr lang="en-US" sz="1200" dirty="0">
                <a:latin typeface="Agrandir Narrow"/>
                <a:ea typeface="Agrandir Narrow"/>
                <a:cs typeface="Agrandir Narrow"/>
                <a:sym typeface="Agrandir Narrow"/>
              </a:rPr>
              <a:t> </a:t>
            </a:r>
            <a:r>
              <a:rPr lang="en-US" sz="1200" dirty="0" err="1">
                <a:latin typeface="Agrandir Narrow"/>
                <a:ea typeface="Agrandir Narrow"/>
                <a:cs typeface="Agrandir Narrow"/>
                <a:sym typeface="Agrandir Narrow"/>
              </a:rPr>
              <a:t>Além</a:t>
            </a:r>
            <a:r>
              <a:rPr lang="en-US" sz="1200" dirty="0">
                <a:latin typeface="Agrandir Narrow"/>
                <a:ea typeface="Agrandir Narrow"/>
                <a:cs typeface="Agrandir Narrow"/>
                <a:sym typeface="Agrandir Narrow"/>
              </a:rPr>
              <a:t> das </a:t>
            </a:r>
            <a:r>
              <a:rPr lang="en-US" sz="1200" dirty="0" err="1">
                <a:latin typeface="Agrandir Narrow"/>
                <a:ea typeface="Agrandir Narrow"/>
                <a:cs typeface="Agrandir Narrow"/>
                <a:sym typeface="Agrandir Narrow"/>
              </a:rPr>
              <a:t>atividades</a:t>
            </a:r>
            <a:r>
              <a:rPr lang="en-US" sz="1200" dirty="0">
                <a:latin typeface="Agrandir Narrow"/>
                <a:ea typeface="Agrandir Narrow"/>
                <a:cs typeface="Agrandir Narrow"/>
                <a:sym typeface="Agrandir Narrow"/>
              </a:rPr>
              <a:t> </a:t>
            </a:r>
            <a:r>
              <a:rPr lang="en-US" sz="1200" dirty="0" err="1">
                <a:latin typeface="Agrandir Narrow"/>
                <a:ea typeface="Agrandir Narrow"/>
                <a:cs typeface="Agrandir Narrow"/>
                <a:sym typeface="Agrandir Narrow"/>
              </a:rPr>
              <a:t>acadêmicas</a:t>
            </a:r>
            <a:r>
              <a:rPr lang="en-US" sz="1200" dirty="0">
                <a:latin typeface="Agrandir Narrow"/>
                <a:ea typeface="Agrandir Narrow"/>
                <a:cs typeface="Agrandir Narrow"/>
                <a:sym typeface="Agrandir Narrow"/>
              </a:rPr>
              <a:t>, </a:t>
            </a:r>
            <a:r>
              <a:rPr lang="en-US" sz="1200" dirty="0" err="1">
                <a:latin typeface="Agrandir Narrow"/>
                <a:ea typeface="Agrandir Narrow"/>
                <a:cs typeface="Agrandir Narrow"/>
                <a:sym typeface="Agrandir Narrow"/>
              </a:rPr>
              <a:t>haverá</a:t>
            </a:r>
            <a:r>
              <a:rPr lang="en-US" sz="1200" dirty="0">
                <a:latin typeface="Agrandir Narrow"/>
                <a:ea typeface="Agrandir Narrow"/>
                <a:cs typeface="Agrandir Narrow"/>
                <a:sym typeface="Agrandir Narrow"/>
              </a:rPr>
              <a:t> </a:t>
            </a:r>
            <a:r>
              <a:rPr lang="en-US" sz="1200" dirty="0" err="1">
                <a:latin typeface="Agrandir Narrow"/>
                <a:ea typeface="Agrandir Narrow"/>
                <a:cs typeface="Agrandir Narrow"/>
                <a:sym typeface="Agrandir Narrow"/>
              </a:rPr>
              <a:t>momentos</a:t>
            </a:r>
            <a:r>
              <a:rPr lang="en-US" sz="1200" dirty="0">
                <a:latin typeface="Agrandir Narrow"/>
                <a:ea typeface="Agrandir Narrow"/>
                <a:cs typeface="Agrandir Narrow"/>
                <a:sym typeface="Agrandir Narrow"/>
              </a:rPr>
              <a:t> de </a:t>
            </a:r>
            <a:r>
              <a:rPr lang="en-US" sz="1200" dirty="0" err="1">
                <a:latin typeface="Agrandir Narrow"/>
                <a:ea typeface="Agrandir Narrow"/>
                <a:cs typeface="Agrandir Narrow"/>
                <a:sym typeface="Agrandir Narrow"/>
              </a:rPr>
              <a:t>convivência</a:t>
            </a:r>
            <a:r>
              <a:rPr lang="en-US" sz="1200" dirty="0">
                <a:latin typeface="Agrandir Narrow"/>
                <a:ea typeface="Agrandir Narrow"/>
                <a:cs typeface="Agrandir Narrow"/>
                <a:sym typeface="Agrandir Narrow"/>
              </a:rPr>
              <a:t> e </a:t>
            </a:r>
            <a:r>
              <a:rPr lang="en-US" sz="1200" dirty="0" err="1">
                <a:latin typeface="Agrandir Narrow"/>
                <a:ea typeface="Agrandir Narrow"/>
                <a:cs typeface="Agrandir Narrow"/>
                <a:sym typeface="Agrandir Narrow"/>
              </a:rPr>
              <a:t>integração</a:t>
            </a:r>
            <a:r>
              <a:rPr lang="en-US" sz="1200" dirty="0">
                <a:latin typeface="Agrandir Narrow"/>
                <a:ea typeface="Agrandir Narrow"/>
                <a:cs typeface="Agrandir Narrow"/>
                <a:sym typeface="Agrandir Narrow"/>
              </a:rPr>
              <a:t>, </a:t>
            </a:r>
            <a:r>
              <a:rPr lang="en-US" sz="1200" dirty="0" err="1">
                <a:latin typeface="Agrandir Narrow"/>
                <a:ea typeface="Agrandir Narrow"/>
                <a:cs typeface="Agrandir Narrow"/>
                <a:sym typeface="Agrandir Narrow"/>
              </a:rPr>
              <a:t>como</a:t>
            </a:r>
            <a:r>
              <a:rPr lang="en-US" sz="1200" dirty="0">
                <a:latin typeface="Agrandir Narrow"/>
                <a:ea typeface="Agrandir Narrow"/>
                <a:cs typeface="Agrandir Narrow"/>
                <a:sym typeface="Agrandir Narrow"/>
              </a:rPr>
              <a:t> </a:t>
            </a:r>
            <a:r>
              <a:rPr lang="en-US" sz="1200" dirty="0" err="1">
                <a:latin typeface="Agrandir Narrow"/>
                <a:ea typeface="Agrandir Narrow"/>
                <a:cs typeface="Agrandir Narrow"/>
                <a:sym typeface="Agrandir Narrow"/>
              </a:rPr>
              <a:t>lançamentos</a:t>
            </a:r>
            <a:r>
              <a:rPr lang="en-US" sz="1200" dirty="0">
                <a:latin typeface="Agrandir Narrow"/>
                <a:ea typeface="Agrandir Narrow"/>
                <a:cs typeface="Agrandir Narrow"/>
                <a:sym typeface="Agrandir Narrow"/>
              </a:rPr>
              <a:t> de </a:t>
            </a:r>
            <a:r>
              <a:rPr lang="en-US" sz="1200" dirty="0" err="1">
                <a:latin typeface="Agrandir Narrow"/>
                <a:ea typeface="Agrandir Narrow"/>
                <a:cs typeface="Agrandir Narrow"/>
                <a:sym typeface="Agrandir Narrow"/>
              </a:rPr>
              <a:t>livros</a:t>
            </a:r>
            <a:r>
              <a:rPr lang="en-US" sz="1200" dirty="0">
                <a:latin typeface="Agrandir Narrow"/>
                <a:ea typeface="Agrandir Narrow"/>
                <a:cs typeface="Agrandir Narrow"/>
                <a:sym typeface="Agrandir Narrow"/>
              </a:rPr>
              <a:t> e o </a:t>
            </a:r>
            <a:r>
              <a:rPr lang="en-US" sz="1200" dirty="0" err="1">
                <a:latin typeface="Agrandir Narrow"/>
                <a:ea typeface="Agrandir Narrow"/>
                <a:cs typeface="Agrandir Narrow"/>
                <a:sym typeface="Agrandir Narrow"/>
              </a:rPr>
              <a:t>coquetel</a:t>
            </a:r>
            <a:r>
              <a:rPr lang="en-US" sz="1200" dirty="0">
                <a:latin typeface="Agrandir Narrow"/>
                <a:ea typeface="Agrandir Narrow"/>
                <a:cs typeface="Agrandir Narrow"/>
                <a:sym typeface="Agrandir Narrow"/>
              </a:rPr>
              <a:t> de </a:t>
            </a:r>
            <a:r>
              <a:rPr lang="en-US" sz="1200" dirty="0" err="1">
                <a:latin typeface="Agrandir Narrow"/>
                <a:ea typeface="Agrandir Narrow"/>
                <a:cs typeface="Agrandir Narrow"/>
                <a:sym typeface="Agrandir Narrow"/>
              </a:rPr>
              <a:t>encerramento</a:t>
            </a:r>
            <a:r>
              <a:rPr lang="en-US" sz="1200" dirty="0">
                <a:latin typeface="Agrandir Narrow"/>
                <a:ea typeface="Agrandir Narrow"/>
                <a:cs typeface="Agrandir Narrow"/>
                <a:sym typeface="Agrandir Narrow"/>
              </a:rPr>
              <a:t>, </a:t>
            </a:r>
            <a:r>
              <a:rPr lang="en-US" sz="1200" dirty="0" err="1">
                <a:latin typeface="Agrandir Narrow"/>
                <a:ea typeface="Agrandir Narrow"/>
                <a:cs typeface="Agrandir Narrow"/>
                <a:sym typeface="Agrandir Narrow"/>
              </a:rPr>
              <a:t>fortalecendo</a:t>
            </a:r>
            <a:r>
              <a:rPr lang="en-US" sz="1200" dirty="0">
                <a:latin typeface="Agrandir Narrow"/>
                <a:ea typeface="Agrandir Narrow"/>
                <a:cs typeface="Agrandir Narrow"/>
                <a:sym typeface="Agrandir Narrow"/>
              </a:rPr>
              <a:t> a rede de </a:t>
            </a:r>
            <a:r>
              <a:rPr lang="en-US" sz="1200" dirty="0" err="1">
                <a:latin typeface="Agrandir Narrow"/>
                <a:ea typeface="Agrandir Narrow"/>
                <a:cs typeface="Agrandir Narrow"/>
                <a:sym typeface="Agrandir Narrow"/>
              </a:rPr>
              <a:t>colaboração</a:t>
            </a:r>
            <a:r>
              <a:rPr lang="en-US" sz="1200" dirty="0">
                <a:latin typeface="Agrandir Narrow"/>
                <a:ea typeface="Agrandir Narrow"/>
                <a:cs typeface="Agrandir Narrow"/>
                <a:sym typeface="Agrandir Narrow"/>
              </a:rPr>
              <a:t> entre </a:t>
            </a:r>
            <a:r>
              <a:rPr lang="en-US" sz="1200" dirty="0" err="1">
                <a:latin typeface="Agrandir Narrow"/>
                <a:ea typeface="Agrandir Narrow"/>
                <a:cs typeface="Agrandir Narrow"/>
                <a:sym typeface="Agrandir Narrow"/>
              </a:rPr>
              <a:t>pesquisadores</a:t>
            </a:r>
            <a:r>
              <a:rPr lang="en-US" sz="1200" dirty="0">
                <a:latin typeface="Agrandir Narrow"/>
                <a:ea typeface="Agrandir Narrow"/>
                <a:cs typeface="Agrandir Narrow"/>
                <a:sym typeface="Agrandir Narrow"/>
              </a:rPr>
              <a:t>, </a:t>
            </a:r>
            <a:r>
              <a:rPr lang="en-US" sz="1200" dirty="0" err="1">
                <a:latin typeface="Agrandir Narrow"/>
                <a:ea typeface="Agrandir Narrow"/>
                <a:cs typeface="Agrandir Narrow"/>
                <a:sym typeface="Agrandir Narrow"/>
              </a:rPr>
              <a:t>estudantes</a:t>
            </a:r>
            <a:r>
              <a:rPr lang="en-US" sz="1200" dirty="0">
                <a:latin typeface="Agrandir Narrow"/>
                <a:ea typeface="Agrandir Narrow"/>
                <a:cs typeface="Agrandir Narrow"/>
                <a:sym typeface="Agrandir Narrow"/>
              </a:rPr>
              <a:t> e a </a:t>
            </a:r>
            <a:r>
              <a:rPr lang="en-US" sz="1200" dirty="0" err="1">
                <a:latin typeface="Agrandir Narrow"/>
                <a:ea typeface="Agrandir Narrow"/>
                <a:cs typeface="Agrandir Narrow"/>
                <a:sym typeface="Agrandir Narrow"/>
              </a:rPr>
              <a:t>comunidade</a:t>
            </a:r>
            <a:r>
              <a:rPr lang="en-US" sz="1200" dirty="0">
                <a:latin typeface="Agrandir Narrow"/>
                <a:ea typeface="Agrandir Narrow"/>
                <a:cs typeface="Agrandir Narrow"/>
                <a:sym typeface="Agrandir Narrow"/>
              </a:rPr>
              <a:t> </a:t>
            </a:r>
            <a:r>
              <a:rPr lang="en-US" sz="1200" dirty="0" err="1">
                <a:latin typeface="Agrandir Narrow"/>
                <a:ea typeface="Agrandir Narrow"/>
                <a:cs typeface="Agrandir Narrow"/>
                <a:sym typeface="Agrandir Narrow"/>
              </a:rPr>
              <a:t>surda</a:t>
            </a:r>
            <a:r>
              <a:rPr lang="en-US" sz="1200" dirty="0">
                <a:latin typeface="Agrandir Narrow"/>
                <a:ea typeface="Agrandir Narrow"/>
                <a:cs typeface="Agrandir Narrow"/>
                <a:sym typeface="Agrandir Narrow"/>
              </a:rPr>
              <a:t>, e </a:t>
            </a:r>
            <a:r>
              <a:rPr lang="en-US" sz="1200" dirty="0" err="1">
                <a:latin typeface="Agrandir Narrow"/>
                <a:ea typeface="Agrandir Narrow"/>
                <a:cs typeface="Agrandir Narrow"/>
                <a:sym typeface="Agrandir Narrow"/>
              </a:rPr>
              <a:t>ampliando</a:t>
            </a:r>
            <a:r>
              <a:rPr lang="en-US" sz="1200" dirty="0">
                <a:latin typeface="Agrandir Narrow"/>
                <a:ea typeface="Agrandir Narrow"/>
                <a:cs typeface="Agrandir Narrow"/>
                <a:sym typeface="Agrandir Narrow"/>
              </a:rPr>
              <a:t> as </a:t>
            </a:r>
            <a:r>
              <a:rPr lang="en-US" sz="1200" dirty="0" err="1">
                <a:latin typeface="Agrandir Narrow"/>
                <a:ea typeface="Agrandir Narrow"/>
                <a:cs typeface="Agrandir Narrow"/>
                <a:sym typeface="Agrandir Narrow"/>
              </a:rPr>
              <a:t>oportunidades</a:t>
            </a:r>
            <a:r>
              <a:rPr lang="en-US" sz="1200" dirty="0">
                <a:latin typeface="Agrandir Narrow"/>
                <a:ea typeface="Agrandir Narrow"/>
                <a:cs typeface="Agrandir Narrow"/>
                <a:sym typeface="Agrandir Narrow"/>
              </a:rPr>
              <a:t> de </a:t>
            </a:r>
            <a:r>
              <a:rPr lang="en-US" sz="1200" dirty="0" err="1">
                <a:latin typeface="Agrandir Narrow"/>
                <a:ea typeface="Agrandir Narrow"/>
                <a:cs typeface="Agrandir Narrow"/>
                <a:sym typeface="Agrandir Narrow"/>
              </a:rPr>
              <a:t>troca</a:t>
            </a:r>
            <a:r>
              <a:rPr lang="en-US" sz="1200" dirty="0">
                <a:latin typeface="Agrandir Narrow"/>
                <a:ea typeface="Agrandir Narrow"/>
                <a:cs typeface="Agrandir Narrow"/>
                <a:sym typeface="Agrandir Narrow"/>
              </a:rPr>
              <a:t> de </a:t>
            </a:r>
            <a:r>
              <a:rPr lang="en-US" sz="1200" dirty="0" err="1">
                <a:latin typeface="Agrandir Narrow"/>
                <a:ea typeface="Agrandir Narrow"/>
                <a:cs typeface="Agrandir Narrow"/>
                <a:sym typeface="Agrandir Narrow"/>
              </a:rPr>
              <a:t>experiências</a:t>
            </a:r>
            <a:r>
              <a:rPr lang="en-US" sz="1200" dirty="0">
                <a:latin typeface="Agrandir Narrow"/>
                <a:ea typeface="Agrandir Narrow"/>
                <a:cs typeface="Agrandir Narrow"/>
                <a:sym typeface="Agrandir Narrow"/>
              </a:rPr>
              <a:t>.</a:t>
            </a:r>
          </a:p>
          <a:p>
            <a:pPr algn="just">
              <a:lnSpc>
                <a:spcPts val="2160"/>
              </a:lnSpc>
            </a:pPr>
            <a:r>
              <a:rPr lang="en-US" sz="1200" dirty="0">
                <a:latin typeface="Agrandir Narrow"/>
                <a:ea typeface="Agrandir Narrow"/>
                <a:cs typeface="Agrandir Narrow"/>
                <a:sym typeface="Agrandir Narrow"/>
              </a:rPr>
              <a:t>      </a:t>
            </a:r>
            <a:r>
              <a:rPr lang="en-US" sz="1200" dirty="0" err="1">
                <a:latin typeface="Agrandir Narrow"/>
                <a:ea typeface="Agrandir Narrow"/>
                <a:cs typeface="Agrandir Narrow"/>
                <a:sym typeface="Agrandir Narrow"/>
              </a:rPr>
              <a:t>Desejamos</a:t>
            </a:r>
            <a:r>
              <a:rPr lang="en-US" sz="1200" dirty="0">
                <a:latin typeface="Agrandir Narrow"/>
                <a:ea typeface="Agrandir Narrow"/>
                <a:cs typeface="Agrandir Narrow"/>
                <a:sym typeface="Agrandir Narrow"/>
              </a:rPr>
              <a:t> </a:t>
            </a:r>
            <a:r>
              <a:rPr lang="en-US" sz="1200" dirty="0" err="1">
                <a:latin typeface="Agrandir Narrow"/>
                <a:ea typeface="Agrandir Narrow"/>
                <a:cs typeface="Agrandir Narrow"/>
                <a:sym typeface="Agrandir Narrow"/>
              </a:rPr>
              <a:t>que</a:t>
            </a:r>
            <a:r>
              <a:rPr lang="en-US" sz="1200" dirty="0">
                <a:latin typeface="Agrandir Narrow"/>
                <a:ea typeface="Agrandir Narrow"/>
                <a:cs typeface="Agrandir Narrow"/>
                <a:sym typeface="Agrandir Narrow"/>
              </a:rPr>
              <a:t> o IV </a:t>
            </a:r>
            <a:r>
              <a:rPr lang="en-US" sz="1200" dirty="0" err="1">
                <a:latin typeface="Agrandir Narrow"/>
                <a:ea typeface="Agrandir Narrow"/>
                <a:cs typeface="Agrandir Narrow"/>
                <a:sym typeface="Agrandir Narrow"/>
              </a:rPr>
              <a:t>LiSCo</a:t>
            </a:r>
            <a:r>
              <a:rPr lang="en-US" sz="1200" dirty="0">
                <a:latin typeface="Agrandir Narrow"/>
                <a:ea typeface="Agrandir Narrow"/>
                <a:cs typeface="Agrandir Narrow"/>
                <a:sym typeface="Agrandir Narrow"/>
              </a:rPr>
              <a:t> </a:t>
            </a:r>
            <a:r>
              <a:rPr lang="en-US" sz="1200" dirty="0" err="1">
                <a:latin typeface="Agrandir Narrow"/>
                <a:ea typeface="Agrandir Narrow"/>
                <a:cs typeface="Agrandir Narrow"/>
                <a:sym typeface="Agrandir Narrow"/>
              </a:rPr>
              <a:t>seja</a:t>
            </a:r>
            <a:r>
              <a:rPr lang="en-US" sz="1200" dirty="0">
                <a:latin typeface="Agrandir Narrow"/>
                <a:ea typeface="Agrandir Narrow"/>
                <a:cs typeface="Agrandir Narrow"/>
                <a:sym typeface="Agrandir Narrow"/>
              </a:rPr>
              <a:t> um </a:t>
            </a:r>
            <a:r>
              <a:rPr lang="en-US" sz="1200" dirty="0" err="1">
                <a:latin typeface="Agrandir Narrow"/>
                <a:ea typeface="Agrandir Narrow"/>
                <a:cs typeface="Agrandir Narrow"/>
                <a:sym typeface="Agrandir Narrow"/>
              </a:rPr>
              <a:t>espaço</a:t>
            </a:r>
            <a:r>
              <a:rPr lang="en-US" sz="1200" dirty="0">
                <a:latin typeface="Agrandir Narrow"/>
                <a:ea typeface="Agrandir Narrow"/>
                <a:cs typeface="Agrandir Narrow"/>
                <a:sym typeface="Agrandir Narrow"/>
              </a:rPr>
              <a:t> </a:t>
            </a:r>
            <a:r>
              <a:rPr lang="en-US" sz="1200" dirty="0" err="1">
                <a:latin typeface="Agrandir Narrow"/>
                <a:ea typeface="Agrandir Narrow"/>
                <a:cs typeface="Agrandir Narrow"/>
                <a:sym typeface="Agrandir Narrow"/>
              </a:rPr>
              <a:t>inspirador</a:t>
            </a:r>
            <a:r>
              <a:rPr lang="en-US" sz="1200" dirty="0">
                <a:latin typeface="Agrandir Narrow"/>
                <a:ea typeface="Agrandir Narrow"/>
                <a:cs typeface="Agrandir Narrow"/>
                <a:sym typeface="Agrandir Narrow"/>
              </a:rPr>
              <a:t>, de </a:t>
            </a:r>
            <a:r>
              <a:rPr lang="en-US" sz="1200" dirty="0" err="1">
                <a:latin typeface="Agrandir Narrow"/>
                <a:ea typeface="Agrandir Narrow"/>
                <a:cs typeface="Agrandir Narrow"/>
                <a:sym typeface="Agrandir Narrow"/>
              </a:rPr>
              <a:t>aprendizado</a:t>
            </a:r>
            <a:r>
              <a:rPr lang="en-US" sz="1200" dirty="0">
                <a:latin typeface="Agrandir Narrow"/>
                <a:ea typeface="Agrandir Narrow"/>
                <a:cs typeface="Agrandir Narrow"/>
                <a:sym typeface="Agrandir Narrow"/>
              </a:rPr>
              <a:t> </a:t>
            </a:r>
            <a:r>
              <a:rPr lang="en-US" sz="1200" dirty="0" err="1">
                <a:latin typeface="Agrandir Narrow"/>
                <a:ea typeface="Agrandir Narrow"/>
                <a:cs typeface="Agrandir Narrow"/>
                <a:sym typeface="Agrandir Narrow"/>
              </a:rPr>
              <a:t>mútuo</a:t>
            </a:r>
            <a:r>
              <a:rPr lang="en-US" sz="1200" dirty="0">
                <a:latin typeface="Agrandir Narrow"/>
                <a:ea typeface="Agrandir Narrow"/>
                <a:cs typeface="Agrandir Narrow"/>
                <a:sym typeface="Agrandir Narrow"/>
              </a:rPr>
              <a:t>, </a:t>
            </a:r>
            <a:r>
              <a:rPr lang="en-US" sz="1200" dirty="0" err="1">
                <a:latin typeface="Agrandir Narrow"/>
                <a:ea typeface="Agrandir Narrow"/>
                <a:cs typeface="Agrandir Narrow"/>
                <a:sym typeface="Agrandir Narrow"/>
              </a:rPr>
              <a:t>abertura</a:t>
            </a:r>
            <a:r>
              <a:rPr lang="en-US" sz="1200" dirty="0">
                <a:latin typeface="Agrandir Narrow"/>
                <a:ea typeface="Agrandir Narrow"/>
                <a:cs typeface="Agrandir Narrow"/>
                <a:sym typeface="Agrandir Narrow"/>
              </a:rPr>
              <a:t> </a:t>
            </a:r>
            <a:r>
              <a:rPr lang="en-US" sz="1200" dirty="0" err="1">
                <a:latin typeface="Agrandir Narrow"/>
                <a:ea typeface="Agrandir Narrow"/>
                <a:cs typeface="Agrandir Narrow"/>
                <a:sym typeface="Agrandir Narrow"/>
              </a:rPr>
              <a:t>ao</a:t>
            </a:r>
            <a:r>
              <a:rPr lang="en-US" sz="1200" dirty="0">
                <a:latin typeface="Agrandir Narrow"/>
                <a:ea typeface="Agrandir Narrow"/>
                <a:cs typeface="Agrandir Narrow"/>
                <a:sym typeface="Agrandir Narrow"/>
              </a:rPr>
              <a:t> novo e </a:t>
            </a:r>
            <a:r>
              <a:rPr lang="en-US" sz="1200" dirty="0" err="1">
                <a:latin typeface="Agrandir Narrow"/>
                <a:ea typeface="Agrandir Narrow"/>
                <a:cs typeface="Agrandir Narrow"/>
                <a:sym typeface="Agrandir Narrow"/>
              </a:rPr>
              <a:t>aprofundamento</a:t>
            </a:r>
            <a:r>
              <a:rPr lang="en-US" sz="1200" dirty="0">
                <a:latin typeface="Agrandir Narrow"/>
                <a:ea typeface="Agrandir Narrow"/>
                <a:cs typeface="Agrandir Narrow"/>
                <a:sym typeface="Agrandir Narrow"/>
              </a:rPr>
              <a:t> </a:t>
            </a:r>
            <a:r>
              <a:rPr lang="en-US" sz="1200" dirty="0" err="1">
                <a:latin typeface="Agrandir Narrow"/>
                <a:ea typeface="Agrandir Narrow"/>
                <a:cs typeface="Agrandir Narrow"/>
                <a:sym typeface="Agrandir Narrow"/>
              </a:rPr>
              <a:t>científico</a:t>
            </a:r>
            <a:r>
              <a:rPr lang="en-US" sz="1200" dirty="0">
                <a:latin typeface="Agrandir Narrow"/>
                <a:ea typeface="Agrandir Narrow"/>
                <a:cs typeface="Agrandir Narrow"/>
                <a:sym typeface="Agrandir Narrow"/>
              </a:rPr>
              <a:t>. </a:t>
            </a:r>
            <a:r>
              <a:rPr lang="en-US" sz="1200" dirty="0" err="1">
                <a:latin typeface="Agrandir Narrow"/>
                <a:ea typeface="Agrandir Narrow"/>
                <a:cs typeface="Agrandir Narrow"/>
                <a:sym typeface="Agrandir Narrow"/>
              </a:rPr>
              <a:t>Que</a:t>
            </a:r>
            <a:r>
              <a:rPr lang="en-US" sz="1200" dirty="0">
                <a:latin typeface="Agrandir Narrow"/>
                <a:ea typeface="Agrandir Narrow"/>
                <a:cs typeface="Agrandir Narrow"/>
                <a:sym typeface="Agrandir Narrow"/>
              </a:rPr>
              <a:t> </a:t>
            </a:r>
            <a:r>
              <a:rPr lang="en-US" sz="1200" dirty="0" err="1">
                <a:latin typeface="Agrandir Narrow"/>
                <a:ea typeface="Agrandir Narrow"/>
                <a:cs typeface="Agrandir Narrow"/>
                <a:sym typeface="Agrandir Narrow"/>
              </a:rPr>
              <a:t>cada</a:t>
            </a:r>
            <a:r>
              <a:rPr lang="en-US" sz="1200" dirty="0">
                <a:latin typeface="Agrandir Narrow"/>
                <a:ea typeface="Agrandir Narrow"/>
                <a:cs typeface="Agrandir Narrow"/>
                <a:sym typeface="Agrandir Narrow"/>
              </a:rPr>
              <a:t> </a:t>
            </a:r>
            <a:r>
              <a:rPr lang="en-US" sz="1200" dirty="0" err="1">
                <a:latin typeface="Agrandir Narrow"/>
                <a:ea typeface="Agrandir Narrow"/>
                <a:cs typeface="Agrandir Narrow"/>
                <a:sym typeface="Agrandir Narrow"/>
              </a:rPr>
              <a:t>participante</a:t>
            </a:r>
            <a:r>
              <a:rPr lang="en-US" sz="1200" dirty="0">
                <a:latin typeface="Agrandir Narrow"/>
                <a:ea typeface="Agrandir Narrow"/>
                <a:cs typeface="Agrandir Narrow"/>
                <a:sym typeface="Agrandir Narrow"/>
              </a:rPr>
              <a:t> </a:t>
            </a:r>
            <a:r>
              <a:rPr lang="en-US" sz="1200" dirty="0" err="1">
                <a:latin typeface="Agrandir Narrow"/>
                <a:ea typeface="Agrandir Narrow"/>
                <a:cs typeface="Agrandir Narrow"/>
                <a:sym typeface="Agrandir Narrow"/>
              </a:rPr>
              <a:t>encontre</a:t>
            </a:r>
            <a:r>
              <a:rPr lang="en-US" sz="1200" dirty="0">
                <a:latin typeface="Agrandir Narrow"/>
                <a:ea typeface="Agrandir Narrow"/>
                <a:cs typeface="Agrandir Narrow"/>
                <a:sym typeface="Agrandir Narrow"/>
              </a:rPr>
              <a:t> </a:t>
            </a:r>
            <a:r>
              <a:rPr lang="en-US" sz="1200" dirty="0" err="1">
                <a:latin typeface="Agrandir Narrow"/>
                <a:ea typeface="Agrandir Narrow"/>
                <a:cs typeface="Agrandir Narrow"/>
                <a:sym typeface="Agrandir Narrow"/>
              </a:rPr>
              <a:t>aqui</a:t>
            </a:r>
            <a:r>
              <a:rPr lang="en-US" sz="1200" dirty="0">
                <a:latin typeface="Agrandir Narrow"/>
                <a:ea typeface="Agrandir Narrow"/>
                <a:cs typeface="Agrandir Narrow"/>
                <a:sym typeface="Agrandir Narrow"/>
              </a:rPr>
              <a:t> um </a:t>
            </a:r>
            <a:r>
              <a:rPr lang="en-US" sz="1200" dirty="0" err="1">
                <a:latin typeface="Agrandir Narrow"/>
                <a:ea typeface="Agrandir Narrow"/>
                <a:cs typeface="Agrandir Narrow"/>
                <a:sym typeface="Agrandir Narrow"/>
              </a:rPr>
              <a:t>ambiente</a:t>
            </a:r>
            <a:r>
              <a:rPr lang="en-US" sz="1200" dirty="0">
                <a:latin typeface="Agrandir Narrow"/>
                <a:ea typeface="Agrandir Narrow"/>
                <a:cs typeface="Agrandir Narrow"/>
                <a:sym typeface="Agrandir Narrow"/>
              </a:rPr>
              <a:t> </a:t>
            </a:r>
            <a:r>
              <a:rPr lang="en-US" sz="1200" dirty="0" err="1">
                <a:latin typeface="Agrandir Narrow"/>
                <a:ea typeface="Agrandir Narrow"/>
                <a:cs typeface="Agrandir Narrow"/>
                <a:sym typeface="Agrandir Narrow"/>
              </a:rPr>
              <a:t>acolhedor</a:t>
            </a:r>
            <a:r>
              <a:rPr lang="en-US" sz="1200" dirty="0">
                <a:latin typeface="Agrandir Narrow"/>
                <a:ea typeface="Agrandir Narrow"/>
                <a:cs typeface="Agrandir Narrow"/>
                <a:sym typeface="Agrandir Narrow"/>
              </a:rPr>
              <a:t> para </a:t>
            </a:r>
            <a:r>
              <a:rPr lang="en-US" sz="1200" dirty="0" err="1">
                <a:latin typeface="Agrandir Narrow"/>
                <a:ea typeface="Agrandir Narrow"/>
                <a:cs typeface="Agrandir Narrow"/>
                <a:sym typeface="Agrandir Narrow"/>
              </a:rPr>
              <a:t>compartilhar</a:t>
            </a:r>
            <a:r>
              <a:rPr lang="en-US" sz="1200" dirty="0">
                <a:latin typeface="Agrandir Narrow"/>
                <a:ea typeface="Agrandir Narrow"/>
                <a:cs typeface="Agrandir Narrow"/>
                <a:sym typeface="Agrandir Narrow"/>
              </a:rPr>
              <a:t> </a:t>
            </a:r>
            <a:r>
              <a:rPr lang="en-US" sz="1200" dirty="0" err="1">
                <a:latin typeface="Agrandir Narrow"/>
                <a:ea typeface="Agrandir Narrow"/>
                <a:cs typeface="Agrandir Narrow"/>
                <a:sym typeface="Agrandir Narrow"/>
              </a:rPr>
              <a:t>saberes</a:t>
            </a:r>
            <a:r>
              <a:rPr lang="en-US" sz="1200" dirty="0">
                <a:latin typeface="Agrandir Narrow"/>
                <a:ea typeface="Agrandir Narrow"/>
                <a:cs typeface="Agrandir Narrow"/>
                <a:sym typeface="Agrandir Narrow"/>
              </a:rPr>
              <a:t>, </a:t>
            </a:r>
            <a:r>
              <a:rPr lang="en-US" sz="1200" dirty="0" err="1">
                <a:latin typeface="Agrandir Narrow"/>
                <a:ea typeface="Agrandir Narrow"/>
                <a:cs typeface="Agrandir Narrow"/>
                <a:sym typeface="Agrandir Narrow"/>
              </a:rPr>
              <a:t>construir</a:t>
            </a:r>
            <a:r>
              <a:rPr lang="en-US" sz="1200" dirty="0">
                <a:latin typeface="Agrandir Narrow"/>
                <a:ea typeface="Agrandir Narrow"/>
                <a:cs typeface="Agrandir Narrow"/>
                <a:sym typeface="Agrandir Narrow"/>
              </a:rPr>
              <a:t> </a:t>
            </a:r>
            <a:r>
              <a:rPr lang="en-US" sz="1200" dirty="0" err="1">
                <a:latin typeface="Agrandir Narrow"/>
                <a:ea typeface="Agrandir Narrow"/>
                <a:cs typeface="Agrandir Narrow"/>
                <a:sym typeface="Agrandir Narrow"/>
              </a:rPr>
              <a:t>parcerias</a:t>
            </a:r>
            <a:r>
              <a:rPr lang="en-US" sz="1200" dirty="0">
                <a:latin typeface="Agrandir Narrow"/>
                <a:ea typeface="Agrandir Narrow"/>
                <a:cs typeface="Agrandir Narrow"/>
                <a:sym typeface="Agrandir Narrow"/>
              </a:rPr>
              <a:t> e </a:t>
            </a:r>
            <a:r>
              <a:rPr lang="en-US" sz="1200" dirty="0" err="1">
                <a:latin typeface="Agrandir Narrow"/>
                <a:ea typeface="Agrandir Narrow"/>
                <a:cs typeface="Agrandir Narrow"/>
                <a:sym typeface="Agrandir Narrow"/>
              </a:rPr>
              <a:t>ampliar</a:t>
            </a:r>
            <a:r>
              <a:rPr lang="en-US" sz="1200" dirty="0">
                <a:latin typeface="Agrandir Narrow"/>
                <a:ea typeface="Agrandir Narrow"/>
                <a:cs typeface="Agrandir Narrow"/>
                <a:sym typeface="Agrandir Narrow"/>
              </a:rPr>
              <a:t> </a:t>
            </a:r>
            <a:r>
              <a:rPr lang="en-US" sz="1200" dirty="0" err="1">
                <a:latin typeface="Agrandir Narrow"/>
                <a:ea typeface="Agrandir Narrow"/>
                <a:cs typeface="Agrandir Narrow"/>
                <a:sym typeface="Agrandir Narrow"/>
              </a:rPr>
              <a:t>horizontes</a:t>
            </a:r>
            <a:r>
              <a:rPr lang="en-US" sz="1200" dirty="0">
                <a:latin typeface="Agrandir Narrow"/>
                <a:ea typeface="Agrandir Narrow"/>
                <a:cs typeface="Agrandir Narrow"/>
                <a:sym typeface="Agrandir Narrow"/>
              </a:rPr>
              <a:t> </a:t>
            </a:r>
            <a:r>
              <a:rPr lang="en-US" sz="1200" dirty="0" err="1">
                <a:latin typeface="Agrandir Narrow"/>
                <a:ea typeface="Agrandir Narrow"/>
                <a:cs typeface="Agrandir Narrow"/>
                <a:sym typeface="Agrandir Narrow"/>
              </a:rPr>
              <a:t>sobre</a:t>
            </a:r>
            <a:r>
              <a:rPr lang="en-US" sz="1200" dirty="0">
                <a:latin typeface="Agrandir Narrow"/>
                <a:ea typeface="Agrandir Narrow"/>
                <a:cs typeface="Agrandir Narrow"/>
                <a:sym typeface="Agrandir Narrow"/>
              </a:rPr>
              <a:t> as </a:t>
            </a:r>
            <a:r>
              <a:rPr lang="en-US" sz="1200" dirty="0" err="1">
                <a:latin typeface="Agrandir Narrow"/>
                <a:ea typeface="Agrandir Narrow"/>
                <a:cs typeface="Agrandir Narrow"/>
                <a:sym typeface="Agrandir Narrow"/>
              </a:rPr>
              <a:t>tecnologias</a:t>
            </a:r>
            <a:r>
              <a:rPr lang="en-US" sz="1200" dirty="0">
                <a:latin typeface="Agrandir Narrow"/>
                <a:ea typeface="Agrandir Narrow"/>
                <a:cs typeface="Agrandir Narrow"/>
                <a:sym typeface="Agrandir Narrow"/>
              </a:rPr>
              <a:t> e os </a:t>
            </a:r>
            <a:r>
              <a:rPr lang="en-US" sz="1200" dirty="0" err="1">
                <a:latin typeface="Agrandir Narrow"/>
                <a:ea typeface="Agrandir Narrow"/>
                <a:cs typeface="Agrandir Narrow"/>
                <a:sym typeface="Agrandir Narrow"/>
              </a:rPr>
              <a:t>estudos</a:t>
            </a:r>
            <a:r>
              <a:rPr lang="en-US" sz="1200" dirty="0">
                <a:latin typeface="Agrandir Narrow"/>
                <a:ea typeface="Agrandir Narrow"/>
                <a:cs typeface="Agrandir Narrow"/>
                <a:sym typeface="Agrandir Narrow"/>
              </a:rPr>
              <a:t> da </a:t>
            </a:r>
            <a:r>
              <a:rPr lang="en-US" sz="1200" dirty="0" err="1">
                <a:latin typeface="Agrandir Narrow"/>
                <a:ea typeface="Agrandir Narrow"/>
                <a:cs typeface="Agrandir Narrow"/>
                <a:sym typeface="Agrandir Narrow"/>
              </a:rPr>
              <a:t>Língua</a:t>
            </a:r>
            <a:r>
              <a:rPr lang="en-US" sz="1200" dirty="0">
                <a:latin typeface="Agrandir Narrow"/>
                <a:ea typeface="Agrandir Narrow"/>
                <a:cs typeface="Agrandir Narrow"/>
                <a:sym typeface="Agrandir Narrow"/>
              </a:rPr>
              <a:t> de </a:t>
            </a:r>
            <a:r>
              <a:rPr lang="en-US" sz="1200" dirty="0" err="1">
                <a:latin typeface="Agrandir Narrow"/>
                <a:ea typeface="Agrandir Narrow"/>
                <a:cs typeface="Agrandir Narrow"/>
                <a:sym typeface="Agrandir Narrow"/>
              </a:rPr>
              <a:t>Sinais</a:t>
            </a:r>
            <a:r>
              <a:rPr lang="en-US" sz="1200" dirty="0">
                <a:latin typeface="Agrandir Narrow"/>
                <a:ea typeface="Agrandir Narrow"/>
                <a:cs typeface="Agrandir Narrow"/>
                <a:sym typeface="Agrandir Narrow"/>
              </a:rPr>
              <a:t> Brasileira.</a:t>
            </a:r>
          </a:p>
          <a:p>
            <a:pPr algn="just">
              <a:lnSpc>
                <a:spcPts val="2160"/>
              </a:lnSpc>
            </a:pPr>
            <a:endParaRPr lang="en-US" sz="1200" dirty="0">
              <a:latin typeface="Agrandir Narrow"/>
              <a:ea typeface="Agrandir Narrow"/>
              <a:cs typeface="Agrandir Narrow"/>
              <a:sym typeface="Agrandir Narrow"/>
            </a:endParaRPr>
          </a:p>
          <a:p>
            <a:pPr algn="just">
              <a:lnSpc>
                <a:spcPts val="2160"/>
              </a:lnSpc>
            </a:pPr>
            <a:r>
              <a:rPr lang="en-US" sz="1200" dirty="0" err="1">
                <a:latin typeface="Agrandir Narrow"/>
                <a:ea typeface="Agrandir Narrow"/>
                <a:cs typeface="Agrandir Narrow"/>
                <a:sym typeface="Agrandir Narrow"/>
              </a:rPr>
              <a:t>Sejam</a:t>
            </a:r>
            <a:r>
              <a:rPr lang="en-US" sz="1200" dirty="0">
                <a:latin typeface="Agrandir Narrow"/>
                <a:ea typeface="Agrandir Narrow"/>
                <a:cs typeface="Agrandir Narrow"/>
                <a:sym typeface="Agrandir Narrow"/>
              </a:rPr>
              <a:t> </a:t>
            </a:r>
            <a:r>
              <a:rPr lang="en-US" sz="1200" dirty="0" err="1">
                <a:latin typeface="Agrandir Narrow"/>
                <a:ea typeface="Agrandir Narrow"/>
                <a:cs typeface="Agrandir Narrow"/>
                <a:sym typeface="Agrandir Narrow"/>
              </a:rPr>
              <a:t>todos</a:t>
            </a:r>
            <a:r>
              <a:rPr lang="en-US" sz="1200" dirty="0">
                <a:latin typeface="Agrandir Narrow"/>
                <a:ea typeface="Agrandir Narrow"/>
                <a:cs typeface="Agrandir Narrow"/>
                <a:sym typeface="Agrandir Narrow"/>
              </a:rPr>
              <a:t> </a:t>
            </a:r>
            <a:r>
              <a:rPr lang="en-US" sz="1200" dirty="0" err="1">
                <a:latin typeface="Agrandir Narrow"/>
                <a:ea typeface="Agrandir Narrow"/>
                <a:cs typeface="Agrandir Narrow"/>
                <a:sym typeface="Agrandir Narrow"/>
              </a:rPr>
              <a:t>muito</a:t>
            </a:r>
            <a:r>
              <a:rPr lang="en-US" sz="1200" dirty="0">
                <a:latin typeface="Agrandir Narrow"/>
                <a:ea typeface="Agrandir Narrow"/>
                <a:cs typeface="Agrandir Narrow"/>
                <a:sym typeface="Agrandir Narrow"/>
              </a:rPr>
              <a:t> </a:t>
            </a:r>
            <a:r>
              <a:rPr lang="en-US" sz="1200" dirty="0" err="1">
                <a:latin typeface="Agrandir Narrow"/>
                <a:ea typeface="Agrandir Narrow"/>
                <a:cs typeface="Agrandir Narrow"/>
                <a:sym typeface="Agrandir Narrow"/>
              </a:rPr>
              <a:t>bem-vindos</a:t>
            </a:r>
            <a:r>
              <a:rPr lang="en-US" sz="1200" dirty="0">
                <a:latin typeface="Agrandir Narrow"/>
                <a:ea typeface="Agrandir Narrow"/>
                <a:cs typeface="Agrandir Narrow"/>
                <a:sym typeface="Agrandir Narrow"/>
              </a:rPr>
              <a:t> </a:t>
            </a:r>
            <a:r>
              <a:rPr lang="en-US" sz="1200" dirty="0" err="1">
                <a:latin typeface="Agrandir Narrow"/>
                <a:ea typeface="Agrandir Narrow"/>
                <a:cs typeface="Agrandir Narrow"/>
                <a:sym typeface="Agrandir Narrow"/>
              </a:rPr>
              <a:t>ao</a:t>
            </a:r>
            <a:r>
              <a:rPr lang="en-US" sz="1200" dirty="0">
                <a:latin typeface="Agrandir Narrow"/>
                <a:ea typeface="Agrandir Narrow"/>
                <a:cs typeface="Agrandir Narrow"/>
                <a:sym typeface="Agrandir Narrow"/>
              </a:rPr>
              <a:t> IV </a:t>
            </a:r>
            <a:r>
              <a:rPr lang="en-US" sz="1200" dirty="0" err="1">
                <a:latin typeface="Agrandir Narrow"/>
                <a:ea typeface="Agrandir Narrow"/>
                <a:cs typeface="Agrandir Narrow"/>
                <a:sym typeface="Agrandir Narrow"/>
              </a:rPr>
              <a:t>LiSCo</a:t>
            </a:r>
            <a:r>
              <a:rPr lang="en-US" sz="1200" dirty="0">
                <a:latin typeface="Agrandir Narrow"/>
                <a:ea typeface="Agrandir Narrow"/>
                <a:cs typeface="Agrandir Narrow"/>
                <a:sym typeface="Agrandir Narrow"/>
              </a:rPr>
              <a:t>!</a:t>
            </a:r>
          </a:p>
          <a:p>
            <a:pPr algn="just">
              <a:lnSpc>
                <a:spcPts val="2160"/>
              </a:lnSpc>
            </a:pPr>
            <a:endParaRPr lang="en-US" sz="1200" dirty="0">
              <a:latin typeface="Agrandir Narrow"/>
              <a:ea typeface="Agrandir Narrow"/>
              <a:cs typeface="Agrandir Narrow"/>
              <a:sym typeface="Agrandir Narrow"/>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tângulo 5"/>
          <p:cNvSpPr/>
          <p:nvPr/>
        </p:nvSpPr>
        <p:spPr>
          <a:xfrm>
            <a:off x="1063752" y="1840992"/>
            <a:ext cx="5437632" cy="6751320"/>
          </a:xfrm>
          <a:prstGeom prst="rect">
            <a:avLst/>
          </a:prstGeom>
        </p:spPr>
        <p:txBody>
          <a:bodyPr lIns="0" tIns="0" rIns="0" bIns="0">
            <a:noAutofit/>
          </a:bodyPr>
          <a:lstStyle/>
          <a:p>
            <a:pPr indent="0" algn="just">
              <a:lnSpc>
                <a:spcPts val="2088"/>
              </a:lnSpc>
              <a:spcBef>
                <a:spcPts val="1680"/>
              </a:spcBef>
            </a:pPr>
            <a:r>
              <a:rPr lang="pt" sz="1700" b="1">
                <a:latin typeface="Cambria"/>
              </a:rPr>
              <a:t>Formação docente </a:t>
            </a:r>
            <a:r>
              <a:rPr lang="en-US" sz="1700" b="1">
                <a:latin typeface="Cambria"/>
              </a:rPr>
              <a:t>e </a:t>
            </a:r>
            <a:r>
              <a:rPr lang="pt" sz="1700" b="1">
                <a:latin typeface="Cambria"/>
              </a:rPr>
              <a:t>produção de jogos digitais para o ensino de Libras em escolas bilíngues de surdos(as)</a:t>
            </a:r>
          </a:p>
          <a:p>
            <a:pPr indent="0" algn="just">
              <a:lnSpc>
                <a:spcPts val="1392"/>
              </a:lnSpc>
            </a:pPr>
            <a:r>
              <a:rPr lang="pt" sz="1000">
                <a:latin typeface="Calibri"/>
              </a:rPr>
              <a:t>Lucas </a:t>
            </a:r>
            <a:r>
              <a:rPr lang="pt-BR" sz="1000">
                <a:latin typeface="Calibri"/>
              </a:rPr>
              <a:t>Romário </a:t>
            </a:r>
            <a:r>
              <a:rPr lang="pt" sz="1000">
                <a:latin typeface="Calibri"/>
              </a:rPr>
              <a:t>(UFPR)</a:t>
            </a:r>
          </a:p>
          <a:p>
            <a:pPr indent="0" algn="just">
              <a:lnSpc>
                <a:spcPts val="1392"/>
              </a:lnSpc>
            </a:pPr>
            <a:r>
              <a:rPr lang="pt" sz="1000">
                <a:latin typeface="Calibri"/>
              </a:rPr>
              <a:t>Andrey </a:t>
            </a:r>
            <a:r>
              <a:rPr lang="pt-BR" sz="1000">
                <a:latin typeface="Calibri"/>
              </a:rPr>
              <a:t>Puppi </a:t>
            </a:r>
            <a:r>
              <a:rPr lang="pt" sz="1000">
                <a:latin typeface="Calibri"/>
              </a:rPr>
              <a:t>Tulio (UFPR)</a:t>
            </a:r>
          </a:p>
          <a:p>
            <a:pPr indent="0" algn="just">
              <a:lnSpc>
                <a:spcPts val="1392"/>
              </a:lnSpc>
            </a:pPr>
            <a:r>
              <a:rPr lang="pt" sz="1000">
                <a:latin typeface="Calibri"/>
              </a:rPr>
              <a:t>Bruna Bianchi (UFPR)</a:t>
            </a:r>
          </a:p>
          <a:p>
            <a:pPr indent="0" algn="just">
              <a:lnSpc>
                <a:spcPts val="1392"/>
              </a:lnSpc>
            </a:pPr>
            <a:r>
              <a:rPr lang="pt" sz="1000">
                <a:latin typeface="Calibri"/>
              </a:rPr>
              <a:t>Silene Aparecida Farfus (UFPR)</a:t>
            </a:r>
          </a:p>
          <a:p>
            <a:pPr indent="0" algn="just">
              <a:lnSpc>
                <a:spcPts val="1392"/>
              </a:lnSpc>
              <a:spcAft>
                <a:spcPts val="1260"/>
              </a:spcAft>
            </a:pPr>
            <a:r>
              <a:rPr lang="pt" sz="1000">
                <a:latin typeface="Calibri"/>
              </a:rPr>
              <a:t>Viviane Maria da Silva (UFPR)</a:t>
            </a:r>
          </a:p>
          <a:p>
            <a:pPr indent="0" algn="just">
              <a:lnSpc>
                <a:spcPts val="1728"/>
              </a:lnSpc>
              <a:spcAft>
                <a:spcPts val="1260"/>
              </a:spcAft>
            </a:pPr>
            <a:r>
              <a:rPr lang="pt" sz="1100" b="1">
                <a:latin typeface="Calibri"/>
              </a:rPr>
              <a:t>Resumo: </a:t>
            </a:r>
            <a:r>
              <a:rPr lang="pt" sz="1000">
                <a:latin typeface="Calibri"/>
              </a:rPr>
              <a:t>Os jogos digitais têm se mostrado ferramentas inovadoras e compatíveis com a cultura digital, cada vez </a:t>
            </a:r>
            <a:r>
              <a:rPr lang="pt-BR" sz="1000">
                <a:latin typeface="Calibri"/>
              </a:rPr>
              <a:t>mais </a:t>
            </a:r>
            <a:r>
              <a:rPr lang="pt" sz="1000">
                <a:latin typeface="Calibri"/>
              </a:rPr>
              <a:t>presente na vida e na educação. Na educação bilíngue de surdos(as), especialmente no ensino da Língua Brasileira de Sinais (Libras), ao integrar tecnologia e aprendizagem, eles possibilitam que os(as) estudantes desenvolvam habilidades linguísticas de forma envolvente e interativa. Nesse contexto, considerando as escolas bilíngues de surdos(as) de Curitiba-PR, este trabalho origina-se do projeto de extensão "Formação docente e produção de jogos digitais para o ensino de Libras em escolas bilíngues de surdos(as)", vinculado à Universidade Federal do Paraná (UFPR), que tem como objetivo produzir jogos digitais que contribuam para a formação docente no ensino de Libras como primeira língua (L1). Os jogos estão sendo desenvolvidos em plataformas digitais e serão compartilhados com professores(as) de Libras de escolas bilíngues da capital paranaense. </a:t>
            </a:r>
            <a:r>
              <a:rPr lang="pt-BR" sz="1000">
                <a:latin typeface="Calibri"/>
              </a:rPr>
              <a:t>Atualmente, </a:t>
            </a:r>
            <a:r>
              <a:rPr lang="pt" sz="1000">
                <a:latin typeface="Calibri"/>
              </a:rPr>
              <a:t>estão em produção dois jogos: "Mãos que contam histórias" e "Mãos que comemoram". O projeto </a:t>
            </a:r>
            <a:r>
              <a:rPr lang="pt-BR" sz="1000">
                <a:latin typeface="Calibri"/>
              </a:rPr>
              <a:t>iniciou-se </a:t>
            </a:r>
            <a:r>
              <a:rPr lang="pt" sz="1000">
                <a:latin typeface="Calibri"/>
              </a:rPr>
              <a:t>com a definição de papéis da equipe e formação teórica. Em seguida, </a:t>
            </a:r>
            <a:r>
              <a:rPr lang="pt-BR" sz="1000">
                <a:latin typeface="Calibri"/>
              </a:rPr>
              <a:t>realizou-se </a:t>
            </a:r>
            <a:r>
              <a:rPr lang="pt" sz="1000">
                <a:latin typeface="Calibri"/>
              </a:rPr>
              <a:t>análise de jogos digitais existentes, considerando mecânica, acessibilidade, interface visual e adequação pedagógica. Com base nas pesquisas, a equipe iniciou o desenvolvimento da plataforma e dos jogos, com conteúdos voltados ao Ensino Fundamental II e Ensino Médio. Os jogos passam por testes, com aplicação piloto, coleta de </a:t>
            </a:r>
            <a:r>
              <a:rPr lang="en-US" sz="1000">
                <a:latin typeface="Calibri"/>
              </a:rPr>
              <a:t>feedback </a:t>
            </a:r>
            <a:r>
              <a:rPr lang="pt" sz="1000">
                <a:latin typeface="Calibri"/>
              </a:rPr>
              <a:t>e ajustes para garantir sua adequação pedagógica. </a:t>
            </a:r>
            <a:r>
              <a:rPr lang="pt-BR" sz="1000">
                <a:latin typeface="Calibri"/>
              </a:rPr>
              <a:t>Espera-se: </a:t>
            </a:r>
            <a:r>
              <a:rPr lang="pt" sz="1000">
                <a:latin typeface="Calibri"/>
              </a:rPr>
              <a:t>(1) desenvolver jogos digitais interativos e didáticos; (2) integrar recursos tecnológicos inovadores; (3) </a:t>
            </a:r>
            <a:r>
              <a:rPr lang="pt-BR" sz="1000">
                <a:latin typeface="Calibri"/>
              </a:rPr>
              <a:t>disponibilizar </a:t>
            </a:r>
            <a:r>
              <a:rPr lang="pt" sz="1000">
                <a:latin typeface="Calibri"/>
              </a:rPr>
              <a:t>os jogos a professores(as) de escolas bilíngues e oferecer formação complementar.</a:t>
            </a:r>
          </a:p>
          <a:p>
            <a:pPr indent="0" algn="just"/>
            <a:r>
              <a:rPr lang="pt-BR" sz="1100" b="1">
                <a:latin typeface="Calibri"/>
              </a:rPr>
              <a:t>Palavras-chave</a:t>
            </a:r>
            <a:r>
              <a:rPr lang="pt-BR" sz="1000">
                <a:latin typeface="Calibri"/>
              </a:rPr>
              <a:t>: </a:t>
            </a:r>
            <a:r>
              <a:rPr lang="pt" sz="1000">
                <a:latin typeface="Calibri"/>
              </a:rPr>
              <a:t>Formação docente. Ensino de Libras. Jogos digitais.</a:t>
            </a:r>
          </a:p>
        </p:txBody>
      </p:sp>
      <p:sp>
        <p:nvSpPr>
          <p:cNvPr id="7" name="Retângulo 6"/>
          <p:cNvSpPr/>
          <p:nvPr/>
        </p:nvSpPr>
        <p:spPr>
          <a:xfrm>
            <a:off x="6327648" y="9933432"/>
            <a:ext cx="167640" cy="128016"/>
          </a:xfrm>
          <a:prstGeom prst="rect">
            <a:avLst/>
          </a:prstGeom>
        </p:spPr>
        <p:txBody>
          <a:bodyPr wrap="none" lIns="0" tIns="0" rIns="0" bIns="0">
            <a:noAutofit/>
          </a:bodyPr>
          <a:lstStyle/>
          <a:p>
            <a:pPr indent="0"/>
            <a:r>
              <a:rPr lang="pt" sz="1100">
                <a:latin typeface="Calibri"/>
              </a:rPr>
              <a:t>30</a:t>
            </a:r>
          </a:p>
        </p:txBody>
      </p:sp>
      <p:grpSp>
        <p:nvGrpSpPr>
          <p:cNvPr id="18" name="Agrupar 17">
            <a:extLst>
              <a:ext uri="{FF2B5EF4-FFF2-40B4-BE49-F238E27FC236}">
                <a16:creationId xmlns:a16="http://schemas.microsoft.com/office/drawing/2014/main" id="{F8EFE2F7-FACB-4EF0-AD86-912B329F54CA}"/>
              </a:ext>
            </a:extLst>
          </p:cNvPr>
          <p:cNvGrpSpPr/>
          <p:nvPr/>
        </p:nvGrpSpPr>
        <p:grpSpPr>
          <a:xfrm>
            <a:off x="1063752" y="436393"/>
            <a:ext cx="5642220" cy="964636"/>
            <a:chOff x="1063752" y="436393"/>
            <a:chExt cx="5642220" cy="964636"/>
          </a:xfrm>
        </p:grpSpPr>
        <p:pic>
          <p:nvPicPr>
            <p:cNvPr id="19" name="object 52">
              <a:extLst>
                <a:ext uri="{FF2B5EF4-FFF2-40B4-BE49-F238E27FC236}">
                  <a16:creationId xmlns:a16="http://schemas.microsoft.com/office/drawing/2014/main" id="{3A1D30F2-073D-629D-5A80-B3E9D9B6C1F5}"/>
                </a:ext>
              </a:extLst>
            </p:cNvPr>
            <p:cNvPicPr/>
            <p:nvPr/>
          </p:nvPicPr>
          <p:blipFill>
            <a:blip r:embed="rId2" cstate="print"/>
            <a:stretch>
              <a:fillRect/>
            </a:stretch>
          </p:blipFill>
          <p:spPr>
            <a:xfrm>
              <a:off x="1063752" y="436393"/>
              <a:ext cx="1743423" cy="964636"/>
            </a:xfrm>
            <a:prstGeom prst="rect">
              <a:avLst/>
            </a:prstGeom>
          </p:spPr>
        </p:pic>
        <p:pic>
          <p:nvPicPr>
            <p:cNvPr id="20" name="object 53">
              <a:extLst>
                <a:ext uri="{FF2B5EF4-FFF2-40B4-BE49-F238E27FC236}">
                  <a16:creationId xmlns:a16="http://schemas.microsoft.com/office/drawing/2014/main" id="{6870EA36-8C4E-D4E8-F6C7-7E2D0EF5EA62}"/>
                </a:ext>
              </a:extLst>
            </p:cNvPr>
            <p:cNvPicPr/>
            <p:nvPr/>
          </p:nvPicPr>
          <p:blipFill>
            <a:blip r:embed="rId3" cstate="print"/>
            <a:stretch>
              <a:fillRect/>
            </a:stretch>
          </p:blipFill>
          <p:spPr>
            <a:xfrm>
              <a:off x="4868070" y="895319"/>
              <a:ext cx="1837902" cy="498225"/>
            </a:xfrm>
            <a:prstGeom prst="rect">
              <a:avLst/>
            </a:prstGeom>
          </p:spPr>
        </p:pic>
      </p:grpSp>
    </p:spTree>
  </p:cSld>
  <p:clrMapOvr>
    <a:overrideClrMapping bg1="lt1" tx1="dk1" bg2="lt2" tx2="dk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tângulo 5"/>
          <p:cNvSpPr/>
          <p:nvPr/>
        </p:nvSpPr>
        <p:spPr>
          <a:xfrm>
            <a:off x="1066800" y="1837944"/>
            <a:ext cx="5419344" cy="679704"/>
          </a:xfrm>
          <a:prstGeom prst="rect">
            <a:avLst/>
          </a:prstGeom>
        </p:spPr>
        <p:txBody>
          <a:bodyPr lIns="0" tIns="0" rIns="0" bIns="0">
            <a:noAutofit/>
          </a:bodyPr>
          <a:lstStyle/>
          <a:p>
            <a:pPr indent="0" algn="just">
              <a:lnSpc>
                <a:spcPts val="2088"/>
              </a:lnSpc>
              <a:spcBef>
                <a:spcPts val="1680"/>
              </a:spcBef>
            </a:pPr>
            <a:r>
              <a:rPr lang="pt" sz="1700" b="1">
                <a:latin typeface="Cambria"/>
              </a:rPr>
              <a:t>Inteligência </a:t>
            </a:r>
            <a:r>
              <a:rPr lang="en-US" sz="1700" b="1">
                <a:latin typeface="Cambria"/>
              </a:rPr>
              <a:t>Artificial </a:t>
            </a:r>
            <a:r>
              <a:rPr lang="pt" sz="1700" b="1">
                <a:latin typeface="Cambria"/>
              </a:rPr>
              <a:t>(IA) na criação de jogos didáticos digitais </a:t>
            </a:r>
            <a:r>
              <a:rPr lang="en-US" sz="1700" b="1">
                <a:latin typeface="Cambria"/>
              </a:rPr>
              <a:t>para </a:t>
            </a:r>
            <a:r>
              <a:rPr lang="pt" sz="1700" b="1">
                <a:latin typeface="Cambria"/>
              </a:rPr>
              <a:t>o ensino de Libras como </a:t>
            </a:r>
            <a:r>
              <a:rPr lang="pt-BR" sz="1700" b="1">
                <a:latin typeface="Cambria"/>
              </a:rPr>
              <a:t>L1</a:t>
            </a:r>
          </a:p>
          <a:p>
            <a:pPr indent="0" algn="just">
              <a:spcAft>
                <a:spcPts val="1680"/>
              </a:spcAft>
            </a:pPr>
            <a:r>
              <a:rPr lang="pt" sz="1000">
                <a:latin typeface="Calibri"/>
              </a:rPr>
              <a:t>Viviane Maria da Silva (UFPR)</a:t>
            </a:r>
          </a:p>
        </p:txBody>
      </p:sp>
      <p:sp>
        <p:nvSpPr>
          <p:cNvPr id="7" name="Retângulo 6"/>
          <p:cNvSpPr/>
          <p:nvPr/>
        </p:nvSpPr>
        <p:spPr>
          <a:xfrm>
            <a:off x="1066800" y="2804160"/>
            <a:ext cx="5431536" cy="5507736"/>
          </a:xfrm>
          <a:prstGeom prst="rect">
            <a:avLst/>
          </a:prstGeom>
        </p:spPr>
        <p:txBody>
          <a:bodyPr lIns="0" tIns="0" rIns="0" bIns="0">
            <a:noAutofit/>
          </a:bodyPr>
          <a:lstStyle/>
          <a:p>
            <a:pPr indent="0" algn="just">
              <a:lnSpc>
                <a:spcPts val="2088"/>
              </a:lnSpc>
              <a:spcBef>
                <a:spcPts val="1680"/>
              </a:spcBef>
              <a:spcAft>
                <a:spcPts val="1260"/>
              </a:spcAft>
            </a:pPr>
            <a:r>
              <a:rPr lang="pt" sz="1100" b="1">
                <a:latin typeface="Calibri"/>
              </a:rPr>
              <a:t>Resumo</a:t>
            </a:r>
            <a:r>
              <a:rPr lang="pt" sz="1000">
                <a:latin typeface="Calibri"/>
              </a:rPr>
              <a:t>: A expansão do uso da Inteligência Artificial (IA) na educação tem gerado debates sobre suas potencialidades e desafios, especialmente no contexto da educação de surdos. Este artigo apresenta uma análise observacional sobre o emprego de ferramentas de IA em um projeto de extensão do curso de Letras Libras da Universidade Federal do Paraná (UFPR). Sob a </a:t>
            </a:r>
            <a:r>
              <a:rPr lang="pt-BR" sz="1000">
                <a:latin typeface="Calibri"/>
              </a:rPr>
              <a:t>perspectiva </a:t>
            </a:r>
            <a:r>
              <a:rPr lang="pt" sz="1000">
                <a:latin typeface="Calibri"/>
              </a:rPr>
              <a:t>de uma pesquisadora em educação bilíngue (Libras/Português) com formação tecnológica, investiga-se de que modo a IA vem sendo utilizada na criação de </a:t>
            </a:r>
            <a:r>
              <a:rPr lang="pt-BR" sz="1000">
                <a:latin typeface="Calibri"/>
              </a:rPr>
              <a:t>materiais </a:t>
            </a:r>
            <a:r>
              <a:rPr lang="pt" sz="1000">
                <a:latin typeface="Calibri"/>
              </a:rPr>
              <a:t>didáticos acessíveis, no apoio ao processo de ensino-aprendizagem da Língua </a:t>
            </a:r>
            <a:r>
              <a:rPr lang="pt-BR" sz="1000">
                <a:latin typeface="Calibri"/>
              </a:rPr>
              <a:t>Brasileira </a:t>
            </a:r>
            <a:r>
              <a:rPr lang="pt" sz="1000">
                <a:latin typeface="Calibri"/>
              </a:rPr>
              <a:t>de Sinais </a:t>
            </a:r>
            <a:r>
              <a:rPr lang="en-US" sz="1000">
                <a:latin typeface="Calibri"/>
              </a:rPr>
              <a:t>(Libras) </a:t>
            </a:r>
            <a:r>
              <a:rPr lang="pt" sz="1000">
                <a:latin typeface="Calibri"/>
              </a:rPr>
              <a:t>e nas implicações dessa prática </a:t>
            </a:r>
            <a:r>
              <a:rPr lang="en-US" sz="1000">
                <a:latin typeface="Calibri"/>
              </a:rPr>
              <a:t>para </a:t>
            </a:r>
            <a:r>
              <a:rPr lang="pt" sz="1000">
                <a:latin typeface="Calibri"/>
              </a:rPr>
              <a:t>a formação de professores. Os resultados apontam potencialidades relevantes, como a personalização de recursos, a ampliação da acessibilidade e a otimização de tarefas, destacando o papel da IA na produção de conteúdos visuais e interativos. Contudo, persistem desafios significativos, como a representação adequada das especificidades linguísticas e culturais da Libras, a necessidade de letramento digital crítico entre docentes e discentes, a identificação de vieses </a:t>
            </a:r>
            <a:r>
              <a:rPr lang="pt-BR" sz="1000">
                <a:latin typeface="Calibri"/>
              </a:rPr>
              <a:t>algorítmicos </a:t>
            </a:r>
            <a:r>
              <a:rPr lang="pt" sz="1000">
                <a:latin typeface="Calibri"/>
              </a:rPr>
              <a:t>e a discussão ética </a:t>
            </a:r>
            <a:r>
              <a:rPr lang="pt-BR" sz="1000">
                <a:latin typeface="Calibri"/>
              </a:rPr>
              <a:t>sobre </a:t>
            </a:r>
            <a:r>
              <a:rPr lang="pt" sz="1000">
                <a:latin typeface="Calibri"/>
              </a:rPr>
              <a:t>o uso dessas tecnologias. Conclui-se que a incorporação da IA na educação de surdos </a:t>
            </a:r>
            <a:r>
              <a:rPr lang="pt-BR" sz="1000">
                <a:latin typeface="Calibri"/>
              </a:rPr>
              <a:t>requer uma abordagem </a:t>
            </a:r>
            <a:r>
              <a:rPr lang="pt" sz="1000">
                <a:latin typeface="Calibri"/>
              </a:rPr>
              <a:t>pedagógica crítica e </a:t>
            </a:r>
            <a:r>
              <a:rPr lang="pt-BR" sz="1000">
                <a:latin typeface="Calibri"/>
              </a:rPr>
              <a:t>culturalmente sensível, </a:t>
            </a:r>
            <a:r>
              <a:rPr lang="pt" sz="1000">
                <a:latin typeface="Calibri"/>
              </a:rPr>
              <a:t>alinhada aos princípios da educação bilíngue e </a:t>
            </a:r>
            <a:r>
              <a:rPr lang="pt-BR" sz="1000">
                <a:latin typeface="Calibri"/>
              </a:rPr>
              <a:t>orientada </a:t>
            </a:r>
            <a:r>
              <a:rPr lang="pt" sz="1000">
                <a:latin typeface="Calibri"/>
              </a:rPr>
              <a:t>à autonomia e ao empoderamento da comunidade surda. </a:t>
            </a:r>
            <a:r>
              <a:rPr lang="pt-BR" sz="1000">
                <a:latin typeface="Calibri"/>
              </a:rPr>
              <a:t>Recomenda-se </a:t>
            </a:r>
            <a:r>
              <a:rPr lang="pt" sz="1000">
                <a:latin typeface="Calibri"/>
              </a:rPr>
              <a:t>o aprofundamento de pesquisas </a:t>
            </a:r>
            <a:r>
              <a:rPr lang="pt-BR" sz="1000">
                <a:latin typeface="Calibri"/>
              </a:rPr>
              <a:t>sobre </a:t>
            </a:r>
            <a:r>
              <a:rPr lang="pt" sz="1000">
                <a:latin typeface="Calibri"/>
              </a:rPr>
              <a:t>a integração ética e efetiva da IA em </a:t>
            </a:r>
            <a:r>
              <a:rPr lang="pt-BR" sz="1000">
                <a:latin typeface="Calibri"/>
              </a:rPr>
              <a:t>contextos </a:t>
            </a:r>
            <a:r>
              <a:rPr lang="pt" sz="1000">
                <a:latin typeface="Calibri"/>
              </a:rPr>
              <a:t>educacionais inclusivos.</a:t>
            </a:r>
          </a:p>
          <a:p>
            <a:pPr indent="0" algn="just">
              <a:lnSpc>
                <a:spcPts val="2088"/>
              </a:lnSpc>
            </a:pPr>
            <a:r>
              <a:rPr lang="pt-BR" sz="1100" b="1">
                <a:latin typeface="Calibri"/>
              </a:rPr>
              <a:t>Palavra-chave: </a:t>
            </a:r>
            <a:r>
              <a:rPr lang="pt" sz="1000">
                <a:latin typeface="Calibri"/>
              </a:rPr>
              <a:t>Inteligência Artificial; Educação de Surdos; Libras; Acessibilidade; Educação Bilíngue.</a:t>
            </a:r>
          </a:p>
        </p:txBody>
      </p:sp>
      <p:sp>
        <p:nvSpPr>
          <p:cNvPr id="8" name="Retângulo 7"/>
          <p:cNvSpPr/>
          <p:nvPr/>
        </p:nvSpPr>
        <p:spPr>
          <a:xfrm>
            <a:off x="6327648" y="9933432"/>
            <a:ext cx="164592" cy="128016"/>
          </a:xfrm>
          <a:prstGeom prst="rect">
            <a:avLst/>
          </a:prstGeom>
        </p:spPr>
        <p:txBody>
          <a:bodyPr wrap="none" lIns="0" tIns="0" rIns="0" bIns="0">
            <a:noAutofit/>
          </a:bodyPr>
          <a:lstStyle/>
          <a:p>
            <a:pPr indent="0"/>
            <a:r>
              <a:rPr lang="pt" sz="1100">
                <a:latin typeface="Calibri"/>
              </a:rPr>
              <a:t>31</a:t>
            </a:r>
          </a:p>
        </p:txBody>
      </p:sp>
      <p:grpSp>
        <p:nvGrpSpPr>
          <p:cNvPr id="19" name="Agrupar 18">
            <a:extLst>
              <a:ext uri="{FF2B5EF4-FFF2-40B4-BE49-F238E27FC236}">
                <a16:creationId xmlns:a16="http://schemas.microsoft.com/office/drawing/2014/main" id="{F1957D89-D566-8EBC-4C57-84B2AD35E0AA}"/>
              </a:ext>
            </a:extLst>
          </p:cNvPr>
          <p:cNvGrpSpPr/>
          <p:nvPr/>
        </p:nvGrpSpPr>
        <p:grpSpPr>
          <a:xfrm>
            <a:off x="1063752" y="436393"/>
            <a:ext cx="5642220" cy="964636"/>
            <a:chOff x="1063752" y="436393"/>
            <a:chExt cx="5642220" cy="964636"/>
          </a:xfrm>
        </p:grpSpPr>
        <p:pic>
          <p:nvPicPr>
            <p:cNvPr id="20" name="object 52">
              <a:extLst>
                <a:ext uri="{FF2B5EF4-FFF2-40B4-BE49-F238E27FC236}">
                  <a16:creationId xmlns:a16="http://schemas.microsoft.com/office/drawing/2014/main" id="{4E6F1C67-E3FB-D08D-7B65-567503271B93}"/>
                </a:ext>
              </a:extLst>
            </p:cNvPr>
            <p:cNvPicPr/>
            <p:nvPr/>
          </p:nvPicPr>
          <p:blipFill>
            <a:blip r:embed="rId2" cstate="print"/>
            <a:stretch>
              <a:fillRect/>
            </a:stretch>
          </p:blipFill>
          <p:spPr>
            <a:xfrm>
              <a:off x="1063752" y="436393"/>
              <a:ext cx="1743423" cy="964636"/>
            </a:xfrm>
            <a:prstGeom prst="rect">
              <a:avLst/>
            </a:prstGeom>
          </p:spPr>
        </p:pic>
        <p:pic>
          <p:nvPicPr>
            <p:cNvPr id="21" name="object 53">
              <a:extLst>
                <a:ext uri="{FF2B5EF4-FFF2-40B4-BE49-F238E27FC236}">
                  <a16:creationId xmlns:a16="http://schemas.microsoft.com/office/drawing/2014/main" id="{9B585019-8F5A-AD79-53E6-2AD8E238CBE1}"/>
                </a:ext>
              </a:extLst>
            </p:cNvPr>
            <p:cNvPicPr/>
            <p:nvPr/>
          </p:nvPicPr>
          <p:blipFill>
            <a:blip r:embed="rId3" cstate="print"/>
            <a:stretch>
              <a:fillRect/>
            </a:stretch>
          </p:blipFill>
          <p:spPr>
            <a:xfrm>
              <a:off x="4868070" y="895319"/>
              <a:ext cx="1837902" cy="498225"/>
            </a:xfrm>
            <a:prstGeom prst="rect">
              <a:avLst/>
            </a:prstGeom>
          </p:spPr>
        </p:pic>
      </p:grpSp>
    </p:spTree>
  </p:cSld>
  <p:clrMapOvr>
    <a:overrideClrMapping bg1="lt1" tx1="dk1" bg2="lt2" tx2="dk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tângulo 5"/>
          <p:cNvSpPr/>
          <p:nvPr/>
        </p:nvSpPr>
        <p:spPr>
          <a:xfrm>
            <a:off x="1069848" y="1837944"/>
            <a:ext cx="5422392" cy="737616"/>
          </a:xfrm>
          <a:prstGeom prst="rect">
            <a:avLst/>
          </a:prstGeom>
        </p:spPr>
        <p:txBody>
          <a:bodyPr lIns="0" tIns="0" rIns="0" bIns="0">
            <a:noAutofit/>
          </a:bodyPr>
          <a:lstStyle/>
          <a:p>
            <a:pPr indent="0" algn="just">
              <a:lnSpc>
                <a:spcPts val="2088"/>
              </a:lnSpc>
              <a:spcBef>
                <a:spcPts val="1680"/>
              </a:spcBef>
            </a:pPr>
            <a:r>
              <a:rPr lang="pt" sz="1700" b="1">
                <a:latin typeface="Cambria"/>
              </a:rPr>
              <a:t>Educação Bilíngue na Era Digital: A Integração </a:t>
            </a:r>
            <a:r>
              <a:rPr lang="en-US" sz="1700" b="1">
                <a:latin typeface="Cambria"/>
              </a:rPr>
              <a:t>da </a:t>
            </a:r>
            <a:r>
              <a:rPr lang="pt" sz="1700" b="1">
                <a:latin typeface="Cambria"/>
              </a:rPr>
              <a:t>Libras ao Ensino de Informática no IFPA - Campus Tucuruí</a:t>
            </a:r>
          </a:p>
        </p:txBody>
      </p:sp>
      <p:sp>
        <p:nvSpPr>
          <p:cNvPr id="7" name="Retângulo 6"/>
          <p:cNvSpPr/>
          <p:nvPr/>
        </p:nvSpPr>
        <p:spPr>
          <a:xfrm>
            <a:off x="1063752" y="2624328"/>
            <a:ext cx="5434584" cy="5309616"/>
          </a:xfrm>
          <a:prstGeom prst="rect">
            <a:avLst/>
          </a:prstGeom>
        </p:spPr>
        <p:txBody>
          <a:bodyPr lIns="0" tIns="0" rIns="0" bIns="0">
            <a:noAutofit/>
          </a:bodyPr>
          <a:lstStyle/>
          <a:p>
            <a:pPr indent="0" algn="just">
              <a:lnSpc>
                <a:spcPts val="1392"/>
              </a:lnSpc>
            </a:pPr>
            <a:r>
              <a:rPr lang="pt" sz="1000">
                <a:latin typeface="Calibri"/>
              </a:rPr>
              <a:t>Alex Santos de Oliveira(IFPA)</a:t>
            </a:r>
          </a:p>
          <a:p>
            <a:pPr indent="0" algn="just">
              <a:lnSpc>
                <a:spcPts val="1392"/>
              </a:lnSpc>
            </a:pPr>
            <a:r>
              <a:rPr lang="pt" sz="1000">
                <a:latin typeface="Calibri"/>
              </a:rPr>
              <a:t>Aline Cely Araújo da Silva (IFPA)</a:t>
            </a:r>
          </a:p>
          <a:p>
            <a:pPr indent="0" algn="just">
              <a:lnSpc>
                <a:spcPts val="1392"/>
              </a:lnSpc>
            </a:pPr>
            <a:r>
              <a:rPr lang="en-US" sz="1000">
                <a:latin typeface="Calibri"/>
              </a:rPr>
              <a:t>Allana Caroline Correa </a:t>
            </a:r>
            <a:r>
              <a:rPr lang="pt" sz="1000">
                <a:latin typeface="Calibri"/>
              </a:rPr>
              <a:t>Jardim (IFPA)</a:t>
            </a:r>
          </a:p>
          <a:p>
            <a:pPr indent="0" algn="just">
              <a:lnSpc>
                <a:spcPts val="1392"/>
              </a:lnSpc>
            </a:pPr>
            <a:r>
              <a:rPr lang="pt" sz="1000">
                <a:latin typeface="Calibri"/>
              </a:rPr>
              <a:t>Maria Edna Cruz Trindade (IFPA)</a:t>
            </a:r>
          </a:p>
          <a:p>
            <a:pPr indent="0" algn="just">
              <a:lnSpc>
                <a:spcPts val="1392"/>
              </a:lnSpc>
              <a:spcAft>
                <a:spcPts val="1260"/>
              </a:spcAft>
            </a:pPr>
            <a:r>
              <a:rPr lang="pt" sz="1000">
                <a:latin typeface="Calibri"/>
              </a:rPr>
              <a:t>João Elias Vidueira </a:t>
            </a:r>
            <a:r>
              <a:rPr lang="en-US" sz="1000">
                <a:latin typeface="Calibri"/>
              </a:rPr>
              <a:t>Ferreira </a:t>
            </a:r>
            <a:r>
              <a:rPr lang="pt" sz="1000">
                <a:latin typeface="Calibri"/>
              </a:rPr>
              <a:t>(IFPA)</a:t>
            </a:r>
          </a:p>
          <a:p>
            <a:pPr indent="0" algn="just">
              <a:lnSpc>
                <a:spcPts val="2088"/>
              </a:lnSpc>
              <a:spcAft>
                <a:spcPts val="1260"/>
              </a:spcAft>
            </a:pPr>
            <a:r>
              <a:rPr lang="pt" sz="1100" b="1">
                <a:latin typeface="Calibri"/>
              </a:rPr>
              <a:t>Resumo: </a:t>
            </a:r>
            <a:r>
              <a:rPr lang="pt" sz="1000">
                <a:latin typeface="Calibri"/>
              </a:rPr>
              <a:t>A presença da Língua Brasileira de Sinais (Libras) na educação profissional e tecnológica tem se mostrado fundamental para promover a inclusão de estudantes surdos e ampliar o acesso à aprendizagem. Este estudo tem como objetivo analisar a integração da Libras ao ensino de informática no Instituto Federal do Pará - Campus Tucuruí, destacando práticas e estratégias pedagógicas que favorecem a inclusão digital e o bilinguismo educacional. A </a:t>
            </a:r>
            <a:r>
              <a:rPr lang="pt-BR" sz="1000">
                <a:latin typeface="Calibri"/>
              </a:rPr>
              <a:t>pesquisa </a:t>
            </a:r>
            <a:r>
              <a:rPr lang="pt" sz="1000">
                <a:latin typeface="Calibri"/>
              </a:rPr>
              <a:t>é de </a:t>
            </a:r>
            <a:r>
              <a:rPr lang="pt-BR" sz="1000">
                <a:latin typeface="Calibri"/>
              </a:rPr>
              <a:t>natureza qualitativa </a:t>
            </a:r>
            <a:r>
              <a:rPr lang="pt" sz="1000">
                <a:latin typeface="Calibri"/>
              </a:rPr>
              <a:t>e </a:t>
            </a:r>
            <a:r>
              <a:rPr lang="pt-BR" sz="1000">
                <a:latin typeface="Calibri"/>
              </a:rPr>
              <a:t>bibliográfica, fundamentando-se </a:t>
            </a:r>
            <a:r>
              <a:rPr lang="pt" sz="1000">
                <a:latin typeface="Calibri"/>
              </a:rPr>
              <a:t>em autores como Quadros (2008), Strobel (2009) e Lévy (2010), além de documentos institucionais e legislações que </a:t>
            </a:r>
            <a:r>
              <a:rPr lang="pt-BR" sz="1000">
                <a:latin typeface="Calibri"/>
              </a:rPr>
              <a:t>tratam </a:t>
            </a:r>
            <a:r>
              <a:rPr lang="pt" sz="1000">
                <a:latin typeface="Calibri"/>
              </a:rPr>
              <a:t>da acessibilidade linguística e tecnológica. Os resultados </a:t>
            </a:r>
            <a:r>
              <a:rPr lang="pt-BR" sz="1000">
                <a:latin typeface="Calibri"/>
              </a:rPr>
              <a:t>apontam </a:t>
            </a:r>
            <a:r>
              <a:rPr lang="pt" sz="1000">
                <a:latin typeface="Calibri"/>
              </a:rPr>
              <a:t>que a adoção de metodologias </a:t>
            </a:r>
            <a:r>
              <a:rPr lang="pt-BR" sz="1000">
                <a:latin typeface="Calibri"/>
              </a:rPr>
              <a:t>ativas, </a:t>
            </a:r>
            <a:r>
              <a:rPr lang="pt" sz="1000">
                <a:latin typeface="Calibri"/>
              </a:rPr>
              <a:t>o uso de </a:t>
            </a:r>
            <a:r>
              <a:rPr lang="pt-BR" sz="1000">
                <a:latin typeface="Calibri"/>
              </a:rPr>
              <a:t>recursos </a:t>
            </a:r>
            <a:r>
              <a:rPr lang="pt" sz="1000">
                <a:latin typeface="Calibri"/>
              </a:rPr>
              <a:t>visuais e de </a:t>
            </a:r>
            <a:r>
              <a:rPr lang="pt-BR" sz="1000">
                <a:latin typeface="Calibri"/>
              </a:rPr>
              <a:t>plataformas </a:t>
            </a:r>
            <a:r>
              <a:rPr lang="pt" sz="1000">
                <a:latin typeface="Calibri"/>
              </a:rPr>
              <a:t>acessíveis contribuem </a:t>
            </a:r>
            <a:r>
              <a:rPr lang="pt-BR" sz="1000">
                <a:latin typeface="Calibri"/>
              </a:rPr>
              <a:t>significativamente </a:t>
            </a:r>
            <a:r>
              <a:rPr lang="en-US" sz="1000">
                <a:latin typeface="Calibri"/>
              </a:rPr>
              <a:t>para </a:t>
            </a:r>
            <a:r>
              <a:rPr lang="pt" sz="1000">
                <a:latin typeface="Calibri"/>
              </a:rPr>
              <a:t>a </a:t>
            </a:r>
            <a:r>
              <a:rPr lang="pt-BR" sz="1000">
                <a:latin typeface="Calibri"/>
              </a:rPr>
              <a:t>aprendizagem </a:t>
            </a:r>
            <a:r>
              <a:rPr lang="pt" sz="1000">
                <a:latin typeface="Calibri"/>
              </a:rPr>
              <a:t>dos estudantes surdos e para a formação de uma cultura digital inclusiva. </a:t>
            </a:r>
            <a:r>
              <a:rPr lang="pt-BR" sz="1000">
                <a:latin typeface="Calibri"/>
              </a:rPr>
              <a:t>Conclui-se </a:t>
            </a:r>
            <a:r>
              <a:rPr lang="pt" sz="1000">
                <a:latin typeface="Calibri"/>
              </a:rPr>
              <a:t>que integrar Libras e </a:t>
            </a:r>
            <a:r>
              <a:rPr lang="pt-BR" sz="1000">
                <a:latin typeface="Calibri"/>
              </a:rPr>
              <a:t>informática </a:t>
            </a:r>
            <a:r>
              <a:rPr lang="pt" sz="1000">
                <a:latin typeface="Calibri"/>
              </a:rPr>
              <a:t>na prática pedagógica é </a:t>
            </a:r>
            <a:r>
              <a:rPr lang="pt-BR" sz="1000">
                <a:latin typeface="Calibri"/>
              </a:rPr>
              <a:t>uma </a:t>
            </a:r>
            <a:r>
              <a:rPr lang="pt" sz="1000">
                <a:latin typeface="Calibri"/>
              </a:rPr>
              <a:t>ação </a:t>
            </a:r>
            <a:r>
              <a:rPr lang="pt-BR" sz="1000">
                <a:latin typeface="Calibri"/>
              </a:rPr>
              <a:t>essencial </a:t>
            </a:r>
            <a:r>
              <a:rPr lang="en-US" sz="1000">
                <a:latin typeface="Calibri"/>
              </a:rPr>
              <a:t>para </a:t>
            </a:r>
            <a:r>
              <a:rPr lang="pt-BR" sz="1000">
                <a:latin typeface="Calibri"/>
              </a:rPr>
              <a:t>consolidar uma </a:t>
            </a:r>
            <a:r>
              <a:rPr lang="pt" sz="1000">
                <a:latin typeface="Calibri"/>
              </a:rPr>
              <a:t>educação bilíngue e tecnológica comprometida </a:t>
            </a:r>
            <a:r>
              <a:rPr lang="en-US" sz="1000">
                <a:latin typeface="Calibri"/>
              </a:rPr>
              <a:t>com </a:t>
            </a:r>
            <a:r>
              <a:rPr lang="pt" sz="1000">
                <a:latin typeface="Calibri"/>
              </a:rPr>
              <a:t>a equidade, a </a:t>
            </a:r>
            <a:r>
              <a:rPr lang="pt-BR" sz="1000">
                <a:latin typeface="Calibri"/>
              </a:rPr>
              <a:t>inovação </a:t>
            </a:r>
            <a:r>
              <a:rPr lang="pt" sz="1000">
                <a:latin typeface="Calibri"/>
              </a:rPr>
              <a:t>e a cidadania.</a:t>
            </a:r>
          </a:p>
          <a:p>
            <a:pPr indent="0" algn="just">
              <a:lnSpc>
                <a:spcPts val="2112"/>
              </a:lnSpc>
            </a:pPr>
            <a:r>
              <a:rPr lang="pt-BR" sz="1100" b="1">
                <a:latin typeface="Calibri"/>
              </a:rPr>
              <a:t>Palavras-chave</a:t>
            </a:r>
            <a:r>
              <a:rPr lang="pt-BR" sz="1000">
                <a:latin typeface="Calibri"/>
              </a:rPr>
              <a:t>; </a:t>
            </a:r>
            <a:r>
              <a:rPr lang="pt" sz="1000">
                <a:latin typeface="Calibri"/>
              </a:rPr>
              <a:t>Educação bilíngue; Libras; Informática; Inclusão digital; Acessibilidade educacional.</a:t>
            </a:r>
          </a:p>
        </p:txBody>
      </p:sp>
      <p:sp>
        <p:nvSpPr>
          <p:cNvPr id="8" name="Retângulo 7"/>
          <p:cNvSpPr/>
          <p:nvPr/>
        </p:nvSpPr>
        <p:spPr>
          <a:xfrm>
            <a:off x="6327648" y="9933432"/>
            <a:ext cx="167640" cy="128016"/>
          </a:xfrm>
          <a:prstGeom prst="rect">
            <a:avLst/>
          </a:prstGeom>
        </p:spPr>
        <p:txBody>
          <a:bodyPr wrap="none" lIns="0" tIns="0" rIns="0" bIns="0">
            <a:noAutofit/>
          </a:bodyPr>
          <a:lstStyle/>
          <a:p>
            <a:pPr indent="0"/>
            <a:r>
              <a:rPr lang="pt" sz="1100">
                <a:latin typeface="Calibri"/>
              </a:rPr>
              <a:t>32</a:t>
            </a:r>
          </a:p>
        </p:txBody>
      </p:sp>
      <p:grpSp>
        <p:nvGrpSpPr>
          <p:cNvPr id="19" name="Agrupar 18">
            <a:extLst>
              <a:ext uri="{FF2B5EF4-FFF2-40B4-BE49-F238E27FC236}">
                <a16:creationId xmlns:a16="http://schemas.microsoft.com/office/drawing/2014/main" id="{63F9E822-3454-9317-D339-3B05D2C31095}"/>
              </a:ext>
            </a:extLst>
          </p:cNvPr>
          <p:cNvGrpSpPr/>
          <p:nvPr/>
        </p:nvGrpSpPr>
        <p:grpSpPr>
          <a:xfrm>
            <a:off x="1063752" y="436393"/>
            <a:ext cx="5642220" cy="964636"/>
            <a:chOff x="1063752" y="436393"/>
            <a:chExt cx="5642220" cy="964636"/>
          </a:xfrm>
        </p:grpSpPr>
        <p:pic>
          <p:nvPicPr>
            <p:cNvPr id="20" name="object 52">
              <a:extLst>
                <a:ext uri="{FF2B5EF4-FFF2-40B4-BE49-F238E27FC236}">
                  <a16:creationId xmlns:a16="http://schemas.microsoft.com/office/drawing/2014/main" id="{3BB6F876-1CEA-CC16-96D1-2D3C0F183727}"/>
                </a:ext>
              </a:extLst>
            </p:cNvPr>
            <p:cNvPicPr/>
            <p:nvPr/>
          </p:nvPicPr>
          <p:blipFill>
            <a:blip r:embed="rId2" cstate="print"/>
            <a:stretch>
              <a:fillRect/>
            </a:stretch>
          </p:blipFill>
          <p:spPr>
            <a:xfrm>
              <a:off x="1063752" y="436393"/>
              <a:ext cx="1743423" cy="964636"/>
            </a:xfrm>
            <a:prstGeom prst="rect">
              <a:avLst/>
            </a:prstGeom>
          </p:spPr>
        </p:pic>
        <p:pic>
          <p:nvPicPr>
            <p:cNvPr id="21" name="object 53">
              <a:extLst>
                <a:ext uri="{FF2B5EF4-FFF2-40B4-BE49-F238E27FC236}">
                  <a16:creationId xmlns:a16="http://schemas.microsoft.com/office/drawing/2014/main" id="{CD933F3D-AEBD-469B-D4DE-FF83BCA52172}"/>
                </a:ext>
              </a:extLst>
            </p:cNvPr>
            <p:cNvPicPr/>
            <p:nvPr/>
          </p:nvPicPr>
          <p:blipFill>
            <a:blip r:embed="rId3" cstate="print"/>
            <a:stretch>
              <a:fillRect/>
            </a:stretch>
          </p:blipFill>
          <p:spPr>
            <a:xfrm>
              <a:off x="4868070" y="895319"/>
              <a:ext cx="1837902" cy="498225"/>
            </a:xfrm>
            <a:prstGeom prst="rect">
              <a:avLst/>
            </a:prstGeom>
          </p:spPr>
        </p:pic>
      </p:grpSp>
    </p:spTree>
  </p:cSld>
  <p:clrMapOvr>
    <a:overrideClrMapping bg1="lt1" tx1="dk1" bg2="lt2" tx2="dk2" accent1="accent1" accent2="accent2" accent3="accent3" accent4="accent4" accent5="accent5" accent6="accent6" hlink="hlink" folHlink="folHlink"/>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tângulo 5"/>
          <p:cNvSpPr/>
          <p:nvPr/>
        </p:nvSpPr>
        <p:spPr>
          <a:xfrm>
            <a:off x="1069848" y="1837944"/>
            <a:ext cx="5425440" cy="6208776"/>
          </a:xfrm>
          <a:prstGeom prst="rect">
            <a:avLst/>
          </a:prstGeom>
        </p:spPr>
        <p:txBody>
          <a:bodyPr lIns="0" tIns="0" rIns="0" bIns="0">
            <a:noAutofit/>
          </a:bodyPr>
          <a:lstStyle/>
          <a:p>
            <a:pPr indent="0">
              <a:spcBef>
                <a:spcPts val="1680"/>
              </a:spcBef>
              <a:spcAft>
                <a:spcPts val="210"/>
              </a:spcAft>
            </a:pPr>
            <a:r>
              <a:rPr lang="pt" sz="1700" b="1">
                <a:latin typeface="Cambria"/>
              </a:rPr>
              <a:t>Sintaxe Complexa na demência de </a:t>
            </a:r>
            <a:r>
              <a:rPr lang="en-US" sz="1700" b="1">
                <a:latin typeface="Cambria"/>
              </a:rPr>
              <a:t>Alzheimer</a:t>
            </a:r>
          </a:p>
          <a:p>
            <a:pPr indent="0" algn="just">
              <a:spcAft>
                <a:spcPts val="1680"/>
              </a:spcAft>
            </a:pPr>
            <a:r>
              <a:rPr lang="en-US" sz="1000">
                <a:latin typeface="Calibri"/>
              </a:rPr>
              <a:t>Stela </a:t>
            </a:r>
            <a:r>
              <a:rPr lang="pt" sz="1000">
                <a:latin typeface="Calibri"/>
              </a:rPr>
              <a:t>Terribile (USP)</a:t>
            </a:r>
          </a:p>
          <a:p>
            <a:pPr indent="0" algn="just">
              <a:lnSpc>
                <a:spcPts val="2088"/>
              </a:lnSpc>
              <a:spcAft>
                <a:spcPts val="1260"/>
              </a:spcAft>
            </a:pPr>
            <a:r>
              <a:rPr lang="pt" sz="1100" b="1">
                <a:latin typeface="Calibri"/>
              </a:rPr>
              <a:t>Resumo: </a:t>
            </a:r>
            <a:r>
              <a:rPr lang="pt" sz="1000">
                <a:latin typeface="Calibri"/>
              </a:rPr>
              <a:t>A literatura acerca </a:t>
            </a:r>
            <a:r>
              <a:rPr lang="en-US" sz="1000">
                <a:latin typeface="Calibri"/>
              </a:rPr>
              <a:t>do Alzheimer </a:t>
            </a:r>
            <a:r>
              <a:rPr lang="pt" sz="1000">
                <a:latin typeface="Calibri"/>
              </a:rPr>
              <a:t>é </a:t>
            </a:r>
            <a:r>
              <a:rPr lang="pt-BR" sz="1000">
                <a:latin typeface="Calibri"/>
              </a:rPr>
              <a:t>hegemônica </a:t>
            </a:r>
            <a:r>
              <a:rPr lang="pt" sz="1000">
                <a:latin typeface="Calibri"/>
              </a:rPr>
              <a:t>ao apontar que um dos principais sintomas dessa demência é o progressivo acometimento da linguagem (Alegria, 2013). Nesta pesquisa, nosso foco recai sobre o acometimento sintático, </a:t>
            </a:r>
            <a:r>
              <a:rPr lang="pt-BR" sz="1000">
                <a:latin typeface="Calibri"/>
              </a:rPr>
              <a:t>mais especificamente </a:t>
            </a:r>
            <a:r>
              <a:rPr lang="pt" sz="1000">
                <a:latin typeface="Calibri"/>
              </a:rPr>
              <a:t>sobre a produção de sentenças complexas por idosos portadores dessa demência. Autores como </a:t>
            </a:r>
            <a:r>
              <a:rPr lang="en-US" sz="1000">
                <a:latin typeface="Calibri"/>
              </a:rPr>
              <a:t>Noguchi </a:t>
            </a:r>
            <a:r>
              <a:rPr lang="pt" sz="1000">
                <a:latin typeface="Calibri"/>
              </a:rPr>
              <a:t>(1997), Alegria (2013) e Pinto e Beilke (2008) apontam que o déficit sintático é um dos últimos campos linguísticos a ser afetado na demência, sendo conservado pela maior parte do curso demencial. </a:t>
            </a:r>
            <a:r>
              <a:rPr lang="en-US" sz="1000">
                <a:latin typeface="Calibri"/>
              </a:rPr>
              <a:t>Emery </a:t>
            </a:r>
            <a:r>
              <a:rPr lang="pt" sz="1000">
                <a:latin typeface="Calibri"/>
              </a:rPr>
              <a:t>e Olga (2000) apontam para a produção de sintaxe atípica nessa doença, com emprego de sentenças sintaticamente </a:t>
            </a:r>
            <a:r>
              <a:rPr lang="pt-BR" sz="1000">
                <a:latin typeface="Calibri"/>
              </a:rPr>
              <a:t>mais </a:t>
            </a:r>
            <a:r>
              <a:rPr lang="pt" sz="1000">
                <a:latin typeface="Calibri"/>
              </a:rPr>
              <a:t>simples, isto é, com alta incidência de sentenças descritivas ou no infinitivo, uso de recursividade estrutural sintática </a:t>
            </a:r>
            <a:r>
              <a:rPr lang="en-US" sz="1000">
                <a:latin typeface="Calibri"/>
              </a:rPr>
              <a:t>com </a:t>
            </a:r>
            <a:r>
              <a:rPr lang="pt-BR" sz="1000">
                <a:latin typeface="Calibri"/>
              </a:rPr>
              <a:t>conteúdo </a:t>
            </a:r>
            <a:r>
              <a:rPr lang="pt" sz="1000">
                <a:latin typeface="Calibri"/>
              </a:rPr>
              <a:t>incorreto ou irrelevante, atribuições de </a:t>
            </a:r>
            <a:r>
              <a:rPr lang="pt-BR" sz="1000">
                <a:latin typeface="Calibri"/>
              </a:rPr>
              <a:t>papéis </a:t>
            </a:r>
            <a:r>
              <a:rPr lang="pt" sz="1000">
                <a:latin typeface="Calibri"/>
              </a:rPr>
              <a:t>temáticos incorretos e baixo uso de sentenças situacionais e não situacionais. A partir de entrevistas e coleta de dados realizadas no Instituto de Psiquiatria da Universidade de São Paulo (IPq-USP) com 10 idosos portadores de DA e 10 idosos controle, miramos analisar a produção de sintaxe nessa população. Ademais, a fim de aprofundar a discussão, hipotetizamos também que a </a:t>
            </a:r>
            <a:r>
              <a:rPr lang="pt-BR" sz="1000">
                <a:latin typeface="Calibri"/>
              </a:rPr>
              <a:t>perda </a:t>
            </a:r>
            <a:r>
              <a:rPr lang="pt" sz="1000">
                <a:latin typeface="Calibri"/>
              </a:rPr>
              <a:t>da sintaxe nessa demência decorre no padrão inverso do de aquisição de linguagem, isto é, estruturas sintáticas </a:t>
            </a:r>
            <a:r>
              <a:rPr lang="pt-BR" sz="1000">
                <a:latin typeface="Calibri"/>
              </a:rPr>
              <a:t>mais </a:t>
            </a:r>
            <a:r>
              <a:rPr lang="pt" sz="1000">
                <a:latin typeface="Calibri"/>
              </a:rPr>
              <a:t>precocemente adquiridas seriam </a:t>
            </a:r>
            <a:r>
              <a:rPr lang="pt-BR" sz="1000">
                <a:latin typeface="Calibri"/>
              </a:rPr>
              <a:t>mais </a:t>
            </a:r>
            <a:r>
              <a:rPr lang="pt" sz="1000">
                <a:latin typeface="Calibri"/>
              </a:rPr>
              <a:t>tardiamente perdidas, respeitando uma determinada ordem de complexidade. Para tanto, </a:t>
            </a:r>
            <a:r>
              <a:rPr lang="pt-BR" sz="1000">
                <a:latin typeface="Calibri"/>
              </a:rPr>
              <a:t>levantou-se </a:t>
            </a:r>
            <a:r>
              <a:rPr lang="pt" sz="1000">
                <a:latin typeface="Calibri"/>
              </a:rPr>
              <a:t>o material bibliográfico a respeito de estudos neurolinguísticos, além de estudos de imagem, visando corroborar nossa hipótese.</a:t>
            </a:r>
          </a:p>
          <a:p>
            <a:pPr indent="0" algn="just"/>
            <a:r>
              <a:rPr lang="pt-BR" sz="1100" b="1">
                <a:latin typeface="Calibri"/>
              </a:rPr>
              <a:t>Palavras-chaves</a:t>
            </a:r>
            <a:r>
              <a:rPr lang="pt-BR" sz="1000">
                <a:latin typeface="Calibri"/>
              </a:rPr>
              <a:t>; </a:t>
            </a:r>
            <a:r>
              <a:rPr lang="pt" sz="1000">
                <a:latin typeface="Calibri"/>
              </a:rPr>
              <a:t>demência de </a:t>
            </a:r>
            <a:r>
              <a:rPr lang="en-US" sz="1000">
                <a:latin typeface="Calibri"/>
              </a:rPr>
              <a:t>Alzheimer; </a:t>
            </a:r>
            <a:r>
              <a:rPr lang="pt" sz="1000">
                <a:latin typeface="Calibri"/>
              </a:rPr>
              <a:t>neurolinguística; sintaxe complexa.</a:t>
            </a:r>
          </a:p>
        </p:txBody>
      </p:sp>
      <p:sp>
        <p:nvSpPr>
          <p:cNvPr id="7" name="Retângulo 6"/>
          <p:cNvSpPr/>
          <p:nvPr/>
        </p:nvSpPr>
        <p:spPr>
          <a:xfrm>
            <a:off x="6327648" y="9933432"/>
            <a:ext cx="164592" cy="128016"/>
          </a:xfrm>
          <a:prstGeom prst="rect">
            <a:avLst/>
          </a:prstGeom>
        </p:spPr>
        <p:txBody>
          <a:bodyPr wrap="none" lIns="0" tIns="0" rIns="0" bIns="0">
            <a:noAutofit/>
          </a:bodyPr>
          <a:lstStyle/>
          <a:p>
            <a:pPr indent="0"/>
            <a:r>
              <a:rPr lang="pt" sz="1100">
                <a:latin typeface="Calibri"/>
              </a:rPr>
              <a:t>33</a:t>
            </a:r>
          </a:p>
        </p:txBody>
      </p:sp>
      <p:grpSp>
        <p:nvGrpSpPr>
          <p:cNvPr id="18" name="Agrupar 17">
            <a:extLst>
              <a:ext uri="{FF2B5EF4-FFF2-40B4-BE49-F238E27FC236}">
                <a16:creationId xmlns:a16="http://schemas.microsoft.com/office/drawing/2014/main" id="{1C909F79-438B-66B7-3E4C-FD0D7C3D6581}"/>
              </a:ext>
            </a:extLst>
          </p:cNvPr>
          <p:cNvGrpSpPr/>
          <p:nvPr/>
        </p:nvGrpSpPr>
        <p:grpSpPr>
          <a:xfrm>
            <a:off x="1063752" y="436393"/>
            <a:ext cx="5642220" cy="964636"/>
            <a:chOff x="1063752" y="436393"/>
            <a:chExt cx="5642220" cy="964636"/>
          </a:xfrm>
        </p:grpSpPr>
        <p:pic>
          <p:nvPicPr>
            <p:cNvPr id="19" name="object 52">
              <a:extLst>
                <a:ext uri="{FF2B5EF4-FFF2-40B4-BE49-F238E27FC236}">
                  <a16:creationId xmlns:a16="http://schemas.microsoft.com/office/drawing/2014/main" id="{04720966-8DA2-20D4-CA40-7157B4EC23CA}"/>
                </a:ext>
              </a:extLst>
            </p:cNvPr>
            <p:cNvPicPr/>
            <p:nvPr/>
          </p:nvPicPr>
          <p:blipFill>
            <a:blip r:embed="rId2" cstate="print"/>
            <a:stretch>
              <a:fillRect/>
            </a:stretch>
          </p:blipFill>
          <p:spPr>
            <a:xfrm>
              <a:off x="1063752" y="436393"/>
              <a:ext cx="1743423" cy="964636"/>
            </a:xfrm>
            <a:prstGeom prst="rect">
              <a:avLst/>
            </a:prstGeom>
          </p:spPr>
        </p:pic>
        <p:pic>
          <p:nvPicPr>
            <p:cNvPr id="20" name="object 53">
              <a:extLst>
                <a:ext uri="{FF2B5EF4-FFF2-40B4-BE49-F238E27FC236}">
                  <a16:creationId xmlns:a16="http://schemas.microsoft.com/office/drawing/2014/main" id="{286EA26E-A8D8-9A24-7CD7-AA76FC812F3B}"/>
                </a:ext>
              </a:extLst>
            </p:cNvPr>
            <p:cNvPicPr/>
            <p:nvPr/>
          </p:nvPicPr>
          <p:blipFill>
            <a:blip r:embed="rId3" cstate="print"/>
            <a:stretch>
              <a:fillRect/>
            </a:stretch>
          </p:blipFill>
          <p:spPr>
            <a:xfrm>
              <a:off x="4868070" y="895319"/>
              <a:ext cx="1837902" cy="498225"/>
            </a:xfrm>
            <a:prstGeom prst="rect">
              <a:avLst/>
            </a:prstGeom>
          </p:spPr>
        </p:pic>
      </p:grpSp>
    </p:spTree>
  </p:cSld>
  <p:clrMapOvr>
    <a:overrideClrMapping bg1="lt1" tx1="dk1" bg2="lt2" tx2="dk2" accent1="accent1" accent2="accent2" accent3="accent3" accent4="accent4" accent5="accent5" accent6="accent6" hlink="hlink" folHlink="folHlink"/>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tângulo 5"/>
          <p:cNvSpPr/>
          <p:nvPr/>
        </p:nvSpPr>
        <p:spPr>
          <a:xfrm>
            <a:off x="1069848" y="1840992"/>
            <a:ext cx="5422392" cy="783336"/>
          </a:xfrm>
          <a:prstGeom prst="rect">
            <a:avLst/>
          </a:prstGeom>
        </p:spPr>
        <p:txBody>
          <a:bodyPr lIns="0" tIns="0" rIns="0" bIns="0">
            <a:noAutofit/>
          </a:bodyPr>
          <a:lstStyle/>
          <a:p>
            <a:pPr indent="0" algn="just">
              <a:lnSpc>
                <a:spcPts val="2088"/>
              </a:lnSpc>
              <a:spcBef>
                <a:spcPts val="1680"/>
              </a:spcBef>
            </a:pPr>
            <a:r>
              <a:rPr lang="pt" sz="1700" b="1">
                <a:latin typeface="Cambria"/>
              </a:rPr>
              <a:t>Estudos experimentais </a:t>
            </a:r>
            <a:r>
              <a:rPr lang="en-US" sz="1700" b="1">
                <a:latin typeface="Cambria"/>
              </a:rPr>
              <a:t>com rastreamento ocular e </a:t>
            </a:r>
            <a:r>
              <a:rPr lang="pt" sz="1700" b="1">
                <a:latin typeface="Cambria"/>
              </a:rPr>
              <a:t>Tradução </a:t>
            </a:r>
            <a:r>
              <a:rPr lang="en-US" sz="1700" b="1">
                <a:latin typeface="Cambria"/>
              </a:rPr>
              <a:t>Audiovisual </a:t>
            </a:r>
            <a:r>
              <a:rPr lang="pt" sz="1700" b="1">
                <a:latin typeface="Cambria"/>
              </a:rPr>
              <a:t>Acessível </a:t>
            </a:r>
            <a:r>
              <a:rPr lang="en-US" sz="1700" b="1">
                <a:latin typeface="Cambria"/>
              </a:rPr>
              <a:t>no </a:t>
            </a:r>
            <a:r>
              <a:rPr lang="pt" sz="1700" b="1">
                <a:latin typeface="Cambria"/>
              </a:rPr>
              <a:t>âmbito </a:t>
            </a:r>
            <a:r>
              <a:rPr lang="en-US" sz="1700" b="1">
                <a:latin typeface="Cambria"/>
              </a:rPr>
              <a:t>do </a:t>
            </a:r>
            <a:r>
              <a:rPr lang="pt" sz="1700" b="1">
                <a:latin typeface="Cambria"/>
              </a:rPr>
              <a:t>Grupo </a:t>
            </a:r>
            <a:r>
              <a:rPr lang="en-US" sz="1700" b="1">
                <a:latin typeface="Cambria"/>
              </a:rPr>
              <a:t>LEAD-UECE: </a:t>
            </a:r>
            <a:r>
              <a:rPr lang="pt" sz="1700" b="1">
                <a:latin typeface="Cambria"/>
              </a:rPr>
              <a:t>uma revisão de metodologia</a:t>
            </a:r>
          </a:p>
        </p:txBody>
      </p:sp>
      <p:sp>
        <p:nvSpPr>
          <p:cNvPr id="7" name="Retângulo 6"/>
          <p:cNvSpPr/>
          <p:nvPr/>
        </p:nvSpPr>
        <p:spPr>
          <a:xfrm>
            <a:off x="1063752" y="2624328"/>
            <a:ext cx="5431536" cy="6150864"/>
          </a:xfrm>
          <a:prstGeom prst="rect">
            <a:avLst/>
          </a:prstGeom>
        </p:spPr>
        <p:txBody>
          <a:bodyPr lIns="0" tIns="0" rIns="0" bIns="0">
            <a:noAutofit/>
          </a:bodyPr>
          <a:lstStyle/>
          <a:p>
            <a:pPr indent="0" algn="just">
              <a:spcAft>
                <a:spcPts val="210"/>
              </a:spcAft>
            </a:pPr>
            <a:r>
              <a:rPr lang="en-US" sz="1000">
                <a:latin typeface="Calibri"/>
              </a:rPr>
              <a:t>Alberto de Sousa Gomes </a:t>
            </a:r>
            <a:r>
              <a:rPr lang="pt" sz="1000">
                <a:latin typeface="Calibri"/>
              </a:rPr>
              <a:t>Monteiro </a:t>
            </a:r>
            <a:r>
              <a:rPr lang="en-US" sz="1000">
                <a:latin typeface="Calibri"/>
              </a:rPr>
              <a:t>(UFC)</a:t>
            </a:r>
          </a:p>
          <a:p>
            <a:pPr indent="0" algn="just">
              <a:spcAft>
                <a:spcPts val="1680"/>
              </a:spcAft>
            </a:pPr>
            <a:r>
              <a:rPr lang="en-US" sz="1000">
                <a:latin typeface="Calibri"/>
              </a:rPr>
              <a:t>Gabriela Oliveira Barros (UFC)</a:t>
            </a:r>
          </a:p>
          <a:p>
            <a:pPr indent="0" algn="just">
              <a:lnSpc>
                <a:spcPts val="1992"/>
              </a:lnSpc>
              <a:spcAft>
                <a:spcPts val="1260"/>
              </a:spcAft>
            </a:pPr>
            <a:r>
              <a:rPr lang="pt" sz="1100" b="1">
                <a:latin typeface="Calibri"/>
              </a:rPr>
              <a:t>Resumo: </a:t>
            </a:r>
            <a:r>
              <a:rPr lang="pt" sz="1000">
                <a:latin typeface="Calibri"/>
              </a:rPr>
              <a:t>Este estudo apresenta uma revisão bibliográfica sobre metodologias experimentais com rastreamento ocular aplicadas a pesquisas em Tradução Audiovisual Acessível (TAVA), focando a legendagem para surdos e ensurdecidos (LSE). As investigações analisadas foram realizadas pelo grupo de pesquisa em Legendagem e Audiodescrição (LEAD) da Universidade Estadual do Ceará (UECE), que integramos. O objetivo deste estudo é discutir a complexidade envolvida na criação dos estímulos e na manipulação dos </a:t>
            </a:r>
            <a:r>
              <a:rPr lang="en-US" sz="1000">
                <a:latin typeface="Calibri"/>
              </a:rPr>
              <a:t>testes </a:t>
            </a:r>
            <a:r>
              <a:rPr lang="pt" sz="1000">
                <a:latin typeface="Calibri"/>
              </a:rPr>
              <a:t>com rastreamento ocular, considerando a necessidade de </a:t>
            </a:r>
            <a:r>
              <a:rPr lang="pt-BR" sz="1000">
                <a:latin typeface="Calibri"/>
              </a:rPr>
              <a:t>controlar </a:t>
            </a:r>
            <a:r>
              <a:rPr lang="pt" sz="1000">
                <a:latin typeface="Calibri"/>
              </a:rPr>
              <a:t>variáveis. O rastreamento ocular permite </a:t>
            </a:r>
            <a:r>
              <a:rPr lang="pt-BR" sz="1000">
                <a:latin typeface="Calibri"/>
              </a:rPr>
              <a:t>identificar </a:t>
            </a:r>
            <a:r>
              <a:rPr lang="pt" sz="1000">
                <a:latin typeface="Calibri"/>
              </a:rPr>
              <a:t>movimentos como fixações, regressões, releituras e deflexões, via equipamentos como os da série Tobii </a:t>
            </a:r>
            <a:r>
              <a:rPr lang="en-US" sz="1000">
                <a:latin typeface="Calibri"/>
              </a:rPr>
              <a:t>Eye Tracker, </a:t>
            </a:r>
            <a:r>
              <a:rPr lang="pt" sz="1000">
                <a:latin typeface="Calibri"/>
              </a:rPr>
              <a:t>utilizados com o software Tobii </a:t>
            </a:r>
            <a:r>
              <a:rPr lang="en-US" sz="1000">
                <a:latin typeface="Calibri"/>
              </a:rPr>
              <a:t>Studio. </a:t>
            </a:r>
            <a:r>
              <a:rPr lang="pt" sz="1000">
                <a:latin typeface="Calibri"/>
              </a:rPr>
              <a:t>Vieira (2016) e Monteiro (2016) utilizaram o modelo Tobii </a:t>
            </a:r>
            <a:r>
              <a:rPr lang="en-US" sz="1000">
                <a:latin typeface="Calibri"/>
              </a:rPr>
              <a:t>Studio </a:t>
            </a:r>
            <a:r>
              <a:rPr lang="pt" sz="1000">
                <a:latin typeface="Calibri"/>
              </a:rPr>
              <a:t>TX300, enquanto Assis (2021) empregou o modelo TX120. Segundo Monteiro (2016), esses modelos usam três iluminadores de luz vermelha que, ao se refletirem nas </a:t>
            </a:r>
            <a:r>
              <a:rPr lang="pt-BR" sz="1000">
                <a:latin typeface="Calibri"/>
              </a:rPr>
              <a:t>córneas, </a:t>
            </a:r>
            <a:r>
              <a:rPr lang="pt" sz="1000">
                <a:latin typeface="Calibri"/>
              </a:rPr>
              <a:t>permitem identificar precisamente os movimentos oculares. Vieira (2016) analisou trechos do documentário Globo </a:t>
            </a:r>
            <a:r>
              <a:rPr lang="pt-BR" sz="1000">
                <a:latin typeface="Calibri"/>
              </a:rPr>
              <a:t>Repórter, </a:t>
            </a:r>
            <a:r>
              <a:rPr lang="pt" sz="1000">
                <a:latin typeface="Calibri"/>
              </a:rPr>
              <a:t>com legendas de duas linhas nas velocidades de 145 e 180 palavras por minuto </a:t>
            </a:r>
            <a:r>
              <a:rPr lang="en-US" sz="1000">
                <a:latin typeface="Calibri"/>
              </a:rPr>
              <a:t>(ppm), </a:t>
            </a:r>
            <a:r>
              <a:rPr lang="pt" sz="1000">
                <a:latin typeface="Calibri"/>
              </a:rPr>
              <a:t>com segmentação linguística seguindo ou não o </a:t>
            </a:r>
            <a:r>
              <a:rPr lang="pt-BR" sz="1000">
                <a:latin typeface="Calibri"/>
              </a:rPr>
              <a:t>mais </a:t>
            </a:r>
            <a:r>
              <a:rPr lang="pt" sz="1000">
                <a:latin typeface="Calibri"/>
              </a:rPr>
              <a:t>alto nível sintático por linha de legenda. Monteiro (2016) trabalhou com legendas de uma linha de campanhas políticas seguindo a mesma proposta de velocidade e segmentação linguística. Com base nesses estudos, Assis (2021) </a:t>
            </a:r>
            <a:r>
              <a:rPr lang="pt-BR" sz="1000">
                <a:latin typeface="Calibri"/>
              </a:rPr>
              <a:t>posteriormente </a:t>
            </a:r>
            <a:r>
              <a:rPr lang="pt" sz="1000">
                <a:latin typeface="Calibri"/>
              </a:rPr>
              <a:t>avaliou o impacto do número de linhas e da velocidade em trechos de um filme de ficção. As três pesquisas revelaram que legendas rápidas, com duas linhas e boa segmentação, oferecem maior conforto ao público surdo, facilitando a acessibilidade comunicacional.</a:t>
            </a:r>
          </a:p>
          <a:p>
            <a:pPr indent="0" algn="just"/>
            <a:r>
              <a:rPr lang="pt-BR" sz="1100" b="1">
                <a:latin typeface="Calibri"/>
              </a:rPr>
              <a:t>Palavras-chaves</a:t>
            </a:r>
            <a:r>
              <a:rPr lang="pt-BR" sz="1000">
                <a:latin typeface="Calibri"/>
              </a:rPr>
              <a:t>; </a:t>
            </a:r>
            <a:r>
              <a:rPr lang="pt" sz="1000">
                <a:latin typeface="Calibri"/>
              </a:rPr>
              <a:t>Legendagem; Rastreamento ocular; Revisão Metodológica.</a:t>
            </a:r>
          </a:p>
        </p:txBody>
      </p:sp>
      <p:sp>
        <p:nvSpPr>
          <p:cNvPr id="8" name="Retângulo 7"/>
          <p:cNvSpPr/>
          <p:nvPr/>
        </p:nvSpPr>
        <p:spPr>
          <a:xfrm>
            <a:off x="6327648" y="9933432"/>
            <a:ext cx="167640" cy="128016"/>
          </a:xfrm>
          <a:prstGeom prst="rect">
            <a:avLst/>
          </a:prstGeom>
        </p:spPr>
        <p:txBody>
          <a:bodyPr wrap="none" lIns="0" tIns="0" rIns="0" bIns="0">
            <a:noAutofit/>
          </a:bodyPr>
          <a:lstStyle/>
          <a:p>
            <a:pPr indent="0"/>
            <a:r>
              <a:rPr lang="pt" sz="1100">
                <a:latin typeface="Calibri"/>
              </a:rPr>
              <a:t>34</a:t>
            </a:r>
          </a:p>
        </p:txBody>
      </p:sp>
      <p:grpSp>
        <p:nvGrpSpPr>
          <p:cNvPr id="19" name="Agrupar 18">
            <a:extLst>
              <a:ext uri="{FF2B5EF4-FFF2-40B4-BE49-F238E27FC236}">
                <a16:creationId xmlns:a16="http://schemas.microsoft.com/office/drawing/2014/main" id="{234A1FA5-E81E-DFF7-159B-ADE2FB6BA653}"/>
              </a:ext>
            </a:extLst>
          </p:cNvPr>
          <p:cNvGrpSpPr/>
          <p:nvPr/>
        </p:nvGrpSpPr>
        <p:grpSpPr>
          <a:xfrm>
            <a:off x="1063752" y="436393"/>
            <a:ext cx="5642220" cy="964636"/>
            <a:chOff x="1063752" y="436393"/>
            <a:chExt cx="5642220" cy="964636"/>
          </a:xfrm>
        </p:grpSpPr>
        <p:pic>
          <p:nvPicPr>
            <p:cNvPr id="20" name="object 52">
              <a:extLst>
                <a:ext uri="{FF2B5EF4-FFF2-40B4-BE49-F238E27FC236}">
                  <a16:creationId xmlns:a16="http://schemas.microsoft.com/office/drawing/2014/main" id="{F2FE880B-4FAA-0A23-C6E2-06DA4F12FD5A}"/>
                </a:ext>
              </a:extLst>
            </p:cNvPr>
            <p:cNvPicPr/>
            <p:nvPr/>
          </p:nvPicPr>
          <p:blipFill>
            <a:blip r:embed="rId2" cstate="print"/>
            <a:stretch>
              <a:fillRect/>
            </a:stretch>
          </p:blipFill>
          <p:spPr>
            <a:xfrm>
              <a:off x="1063752" y="436393"/>
              <a:ext cx="1743423" cy="964636"/>
            </a:xfrm>
            <a:prstGeom prst="rect">
              <a:avLst/>
            </a:prstGeom>
          </p:spPr>
        </p:pic>
        <p:pic>
          <p:nvPicPr>
            <p:cNvPr id="21" name="object 53">
              <a:extLst>
                <a:ext uri="{FF2B5EF4-FFF2-40B4-BE49-F238E27FC236}">
                  <a16:creationId xmlns:a16="http://schemas.microsoft.com/office/drawing/2014/main" id="{0F4C2C64-119D-85E1-F392-E46B357FAC40}"/>
                </a:ext>
              </a:extLst>
            </p:cNvPr>
            <p:cNvPicPr/>
            <p:nvPr/>
          </p:nvPicPr>
          <p:blipFill>
            <a:blip r:embed="rId3" cstate="print"/>
            <a:stretch>
              <a:fillRect/>
            </a:stretch>
          </p:blipFill>
          <p:spPr>
            <a:xfrm>
              <a:off x="4868070" y="895319"/>
              <a:ext cx="1837902" cy="498225"/>
            </a:xfrm>
            <a:prstGeom prst="rect">
              <a:avLst/>
            </a:prstGeom>
          </p:spPr>
        </p:pic>
      </p:grpSp>
    </p:spTree>
  </p:cSld>
  <p:clrMapOvr>
    <a:overrideClrMapping bg1="lt1" tx1="dk1" bg2="lt2" tx2="dk2" accent1="accent1" accent2="accent2" accent3="accent3" accent4="accent4" accent5="accent5" accent6="accent6" hlink="hlink" folHlink="folHlink"/>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tângulo 5"/>
          <p:cNvSpPr/>
          <p:nvPr/>
        </p:nvSpPr>
        <p:spPr>
          <a:xfrm>
            <a:off x="1063752" y="1840992"/>
            <a:ext cx="5434584" cy="6425184"/>
          </a:xfrm>
          <a:prstGeom prst="rect">
            <a:avLst/>
          </a:prstGeom>
        </p:spPr>
        <p:txBody>
          <a:bodyPr lIns="0" tIns="0" rIns="0" bIns="0">
            <a:noAutofit/>
          </a:bodyPr>
          <a:lstStyle/>
          <a:p>
            <a:pPr indent="0" algn="just">
              <a:lnSpc>
                <a:spcPts val="2112"/>
              </a:lnSpc>
              <a:spcBef>
                <a:spcPts val="1680"/>
              </a:spcBef>
            </a:pPr>
            <a:r>
              <a:rPr lang="pt" sz="1700" b="1">
                <a:latin typeface="Cambria"/>
              </a:rPr>
              <a:t>Metafunção </a:t>
            </a:r>
            <a:r>
              <a:rPr lang="en-US" sz="1700" b="1">
                <a:latin typeface="Cambria"/>
              </a:rPr>
              <a:t>textual na Libras e </a:t>
            </a:r>
            <a:r>
              <a:rPr lang="pt" sz="1700" b="1">
                <a:latin typeface="Cambria"/>
              </a:rPr>
              <a:t>expressões não-manuais: uma análise preliminar do estrato léxico-gramatical com uso do MediaPipe</a:t>
            </a:r>
          </a:p>
          <a:p>
            <a:pPr indent="0" algn="just">
              <a:spcAft>
                <a:spcPts val="210"/>
              </a:spcAft>
            </a:pPr>
            <a:r>
              <a:rPr lang="pt" sz="1000">
                <a:latin typeface="Calibri"/>
              </a:rPr>
              <a:t>Lincoln Damacena Oliveira (UFSC)</a:t>
            </a:r>
          </a:p>
          <a:p>
            <a:pPr indent="0" algn="just">
              <a:spcAft>
                <a:spcPts val="1680"/>
              </a:spcAft>
            </a:pPr>
            <a:r>
              <a:rPr lang="pt" sz="1000">
                <a:latin typeface="Calibri"/>
              </a:rPr>
              <a:t>Ronice </a:t>
            </a:r>
            <a:r>
              <a:rPr lang="pt-BR" sz="1000">
                <a:latin typeface="Calibri"/>
              </a:rPr>
              <a:t>Müller </a:t>
            </a:r>
            <a:r>
              <a:rPr lang="pt" sz="1000">
                <a:latin typeface="Calibri"/>
              </a:rPr>
              <a:t>de Quadros (UFSC)</a:t>
            </a:r>
          </a:p>
          <a:p>
            <a:pPr indent="0" algn="just">
              <a:lnSpc>
                <a:spcPts val="1992"/>
              </a:lnSpc>
              <a:spcAft>
                <a:spcPts val="1260"/>
              </a:spcAft>
            </a:pPr>
            <a:r>
              <a:rPr lang="pt" sz="1100" b="1">
                <a:latin typeface="Calibri"/>
              </a:rPr>
              <a:t>Resumo: </a:t>
            </a:r>
            <a:r>
              <a:rPr lang="pt" sz="1000">
                <a:latin typeface="Calibri"/>
              </a:rPr>
              <a:t>Este estudo exploratório investiga a metafunção textual na Libras, com base na Gramática Sistêmico-Funcional (Halliday; Matthiessen, 2014; Rudge, 2022; Fuzer; Cabral, 2014), com foco no estrato léxico-gramatical e nas expressões não manuais que contribuem para a organização da mensagem no discurso sinalizado. Os dados analisados provêm </a:t>
            </a:r>
            <a:r>
              <a:rPr lang="en-US" sz="1000">
                <a:latin typeface="Calibri"/>
              </a:rPr>
              <a:t>do Corpus </a:t>
            </a:r>
            <a:r>
              <a:rPr lang="pt" sz="1000">
                <a:latin typeface="Calibri"/>
              </a:rPr>
              <a:t>de Libras (Quadros et al., 2020) e consistem em dois vídeos de entrevistas com sinalizantes surdos, Rimar e Marisa, que adquiriram a Libras na infância. A escolha por dados espontâneos de língua em uso se justifica pela </a:t>
            </a:r>
            <a:r>
              <a:rPr lang="pt-BR" sz="1000">
                <a:latin typeface="Calibri"/>
              </a:rPr>
              <a:t>perspectiva </a:t>
            </a:r>
            <a:r>
              <a:rPr lang="pt" sz="1000">
                <a:latin typeface="Calibri"/>
              </a:rPr>
              <a:t>funcional, que toma o texto em seu contexto de produção como base para a descrição linguística. Inicialmente, os textos foram segmentados em sentenças com o uso do software </a:t>
            </a:r>
            <a:r>
              <a:rPr lang="en-US" sz="1000">
                <a:latin typeface="Calibri"/>
              </a:rPr>
              <a:t>ELAN </a:t>
            </a:r>
            <a:r>
              <a:rPr lang="pt" sz="1000">
                <a:latin typeface="Calibri"/>
              </a:rPr>
              <a:t>para delimitar as unidades para a análise. Em seguida, utilizamos técnicas de visão computacional para identificar parâmetros visuais associados </a:t>
            </a:r>
            <a:r>
              <a:rPr lang="pt-BR" sz="1000">
                <a:latin typeface="Calibri"/>
              </a:rPr>
              <a:t>às </a:t>
            </a:r>
            <a:r>
              <a:rPr lang="pt" sz="1000">
                <a:latin typeface="Calibri"/>
              </a:rPr>
              <a:t>fronteiras da estrutura temática e da estrutura informacional dessas sentenças. Para isso, desenvolveu-se um programa em </a:t>
            </a:r>
            <a:r>
              <a:rPr lang="en-US" sz="1000">
                <a:latin typeface="Calibri"/>
              </a:rPr>
              <a:t>Python </a:t>
            </a:r>
            <a:r>
              <a:rPr lang="pt" sz="1000">
                <a:latin typeface="Calibri"/>
              </a:rPr>
              <a:t>que utiliza a biblioteca MediaPipe (Lugaresi et al., 2019), capaz de </a:t>
            </a:r>
            <a:r>
              <a:rPr lang="pt-BR" sz="1000">
                <a:latin typeface="Calibri"/>
              </a:rPr>
              <a:t>detectar </a:t>
            </a:r>
            <a:r>
              <a:rPr lang="pt" sz="1000">
                <a:latin typeface="Calibri"/>
              </a:rPr>
              <a:t>e extrair </a:t>
            </a:r>
            <a:r>
              <a:rPr lang="en-US" sz="1000" i="1">
                <a:latin typeface="Calibri"/>
              </a:rPr>
              <a:t>landmarks</a:t>
            </a:r>
            <a:r>
              <a:rPr lang="en-US" sz="1000">
                <a:latin typeface="Calibri"/>
              </a:rPr>
              <a:t> </a:t>
            </a:r>
            <a:r>
              <a:rPr lang="pt" sz="1000">
                <a:latin typeface="Calibri"/>
              </a:rPr>
              <a:t>faciais e corporais dos vídeos. Após a extração automática, </a:t>
            </a:r>
            <a:r>
              <a:rPr lang="pt-BR" sz="1000">
                <a:latin typeface="Calibri"/>
              </a:rPr>
              <a:t>realizou-se </a:t>
            </a:r>
            <a:r>
              <a:rPr lang="pt" sz="1000">
                <a:latin typeface="Calibri"/>
              </a:rPr>
              <a:t>uma etapa de depuração nos dados para correção de rótulos, removendo falsos positivos e falsos negativos. A análise relacionou expressões não manuais, como arqueamento ou franzimento das sobrancelhas, movimentos dos olhos, da cabeça, da boca e do tronco, à estrutura textual da oração na Libras. Os resultados evidenciam que diferentes combinações dessas expressões contribuem de modo sistemático para a estruturação textual no discurso sinalizado.</a:t>
            </a:r>
          </a:p>
          <a:p>
            <a:pPr indent="0" algn="just"/>
            <a:r>
              <a:rPr lang="pt-BR" sz="1100" b="1">
                <a:latin typeface="Calibri"/>
              </a:rPr>
              <a:t>Palavras-chaves</a:t>
            </a:r>
            <a:r>
              <a:rPr lang="pt-BR" sz="1000">
                <a:latin typeface="Calibri"/>
              </a:rPr>
              <a:t>; </a:t>
            </a:r>
            <a:r>
              <a:rPr lang="pt" sz="1000">
                <a:latin typeface="Calibri"/>
              </a:rPr>
              <a:t>Gramática Sistêmico-Funcional; Libras; Oração; </a:t>
            </a:r>
            <a:r>
              <a:rPr lang="en-US" sz="1000">
                <a:latin typeface="Calibri"/>
              </a:rPr>
              <a:t>Corpus </a:t>
            </a:r>
            <a:r>
              <a:rPr lang="pt" sz="1000">
                <a:latin typeface="Calibri"/>
              </a:rPr>
              <a:t>de Libras; MediaPipe.</a:t>
            </a:r>
          </a:p>
        </p:txBody>
      </p:sp>
      <p:sp>
        <p:nvSpPr>
          <p:cNvPr id="7" name="Retângulo 6"/>
          <p:cNvSpPr/>
          <p:nvPr/>
        </p:nvSpPr>
        <p:spPr>
          <a:xfrm>
            <a:off x="6327648" y="9933432"/>
            <a:ext cx="164592" cy="128016"/>
          </a:xfrm>
          <a:prstGeom prst="rect">
            <a:avLst/>
          </a:prstGeom>
        </p:spPr>
        <p:txBody>
          <a:bodyPr wrap="none" lIns="0" tIns="0" rIns="0" bIns="0">
            <a:noAutofit/>
          </a:bodyPr>
          <a:lstStyle/>
          <a:p>
            <a:pPr indent="0"/>
            <a:r>
              <a:rPr lang="pt" sz="1100">
                <a:latin typeface="Calibri"/>
              </a:rPr>
              <a:t>35</a:t>
            </a:r>
          </a:p>
        </p:txBody>
      </p:sp>
      <p:grpSp>
        <p:nvGrpSpPr>
          <p:cNvPr id="18" name="Agrupar 17">
            <a:extLst>
              <a:ext uri="{FF2B5EF4-FFF2-40B4-BE49-F238E27FC236}">
                <a16:creationId xmlns:a16="http://schemas.microsoft.com/office/drawing/2014/main" id="{33CE392E-FAED-1A09-955E-B04CDC523962}"/>
              </a:ext>
            </a:extLst>
          </p:cNvPr>
          <p:cNvGrpSpPr/>
          <p:nvPr/>
        </p:nvGrpSpPr>
        <p:grpSpPr>
          <a:xfrm>
            <a:off x="1063752" y="436393"/>
            <a:ext cx="5642220" cy="964636"/>
            <a:chOff x="1063752" y="436393"/>
            <a:chExt cx="5642220" cy="964636"/>
          </a:xfrm>
        </p:grpSpPr>
        <p:pic>
          <p:nvPicPr>
            <p:cNvPr id="19" name="object 52">
              <a:extLst>
                <a:ext uri="{FF2B5EF4-FFF2-40B4-BE49-F238E27FC236}">
                  <a16:creationId xmlns:a16="http://schemas.microsoft.com/office/drawing/2014/main" id="{50BBC2AC-2C3D-D91E-F1B3-69E6FB3F4881}"/>
                </a:ext>
              </a:extLst>
            </p:cNvPr>
            <p:cNvPicPr/>
            <p:nvPr/>
          </p:nvPicPr>
          <p:blipFill>
            <a:blip r:embed="rId2" cstate="print"/>
            <a:stretch>
              <a:fillRect/>
            </a:stretch>
          </p:blipFill>
          <p:spPr>
            <a:xfrm>
              <a:off x="1063752" y="436393"/>
              <a:ext cx="1743423" cy="964636"/>
            </a:xfrm>
            <a:prstGeom prst="rect">
              <a:avLst/>
            </a:prstGeom>
          </p:spPr>
        </p:pic>
        <p:pic>
          <p:nvPicPr>
            <p:cNvPr id="20" name="object 53">
              <a:extLst>
                <a:ext uri="{FF2B5EF4-FFF2-40B4-BE49-F238E27FC236}">
                  <a16:creationId xmlns:a16="http://schemas.microsoft.com/office/drawing/2014/main" id="{FECD2B8C-CF8B-BB61-BF4F-FBFBEE74643C}"/>
                </a:ext>
              </a:extLst>
            </p:cNvPr>
            <p:cNvPicPr/>
            <p:nvPr/>
          </p:nvPicPr>
          <p:blipFill>
            <a:blip r:embed="rId3" cstate="print"/>
            <a:stretch>
              <a:fillRect/>
            </a:stretch>
          </p:blipFill>
          <p:spPr>
            <a:xfrm>
              <a:off x="4868070" y="895319"/>
              <a:ext cx="1837902" cy="498225"/>
            </a:xfrm>
            <a:prstGeom prst="rect">
              <a:avLst/>
            </a:prstGeom>
          </p:spPr>
        </p:pic>
      </p:grpSp>
    </p:spTree>
  </p:cSld>
  <p:clrMapOvr>
    <a:overrideClrMapping bg1="lt1" tx1="dk1" bg2="lt2" tx2="dk2" accent1="accent1" accent2="accent2" accent3="accent3" accent4="accent4" accent5="accent5" accent6="accent6" hlink="hlink" folHlink="folHlink"/>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tângulo 5"/>
          <p:cNvSpPr/>
          <p:nvPr/>
        </p:nvSpPr>
        <p:spPr>
          <a:xfrm>
            <a:off x="1063752" y="1837944"/>
            <a:ext cx="5434584" cy="6665976"/>
          </a:xfrm>
          <a:prstGeom prst="rect">
            <a:avLst/>
          </a:prstGeom>
        </p:spPr>
        <p:txBody>
          <a:bodyPr lIns="0" tIns="0" rIns="0" bIns="0">
            <a:noAutofit/>
          </a:bodyPr>
          <a:lstStyle/>
          <a:p>
            <a:pPr indent="0" algn="just">
              <a:lnSpc>
                <a:spcPts val="2088"/>
              </a:lnSpc>
            </a:pPr>
            <a:r>
              <a:rPr lang="pt" sz="1700" b="1">
                <a:latin typeface="Cambria"/>
              </a:rPr>
              <a:t>O processamento linguístico de surdos na </a:t>
            </a:r>
            <a:r>
              <a:rPr lang="pt-BR" sz="1700" b="1">
                <a:latin typeface="Cambria"/>
              </a:rPr>
              <a:t>percepção </a:t>
            </a:r>
            <a:r>
              <a:rPr lang="pt" sz="1700" b="1">
                <a:latin typeface="Cambria"/>
              </a:rPr>
              <a:t>de tradutores automáticos do português brasileiro para a Libras: um estudo com rastreamento ocular</a:t>
            </a:r>
          </a:p>
          <a:p>
            <a:pPr indent="0" algn="just">
              <a:spcAft>
                <a:spcPts val="1260"/>
              </a:spcAft>
            </a:pPr>
            <a:r>
              <a:rPr lang="pt" sz="1000">
                <a:latin typeface="Calibri"/>
              </a:rPr>
              <a:t>Juliane Farah Arnone (USP)</a:t>
            </a:r>
          </a:p>
          <a:p>
            <a:pPr indent="0" algn="just">
              <a:lnSpc>
                <a:spcPts val="1728"/>
              </a:lnSpc>
            </a:pPr>
            <a:r>
              <a:rPr lang="pt" sz="1100" b="1">
                <a:latin typeface="Calibri"/>
              </a:rPr>
              <a:t>Resumo: </a:t>
            </a:r>
            <a:r>
              <a:rPr lang="pt" sz="1000">
                <a:latin typeface="Calibri"/>
              </a:rPr>
              <a:t>O objetivo desta pesquisa é analisar o processamento linguístico de surdos em relação à tradução automática do português brasileiro para a Libras que ocorre por meio de aplicativos com avatares. Este é um estudo exploratório-experimental, de caráter quanti-qualitativo, que utilizou um aparelho de rastreamento ocular </a:t>
            </a:r>
            <a:r>
              <a:rPr lang="en-US" sz="1000" i="1">
                <a:latin typeface="Calibri"/>
              </a:rPr>
              <a:t>(eye tracker)</a:t>
            </a:r>
            <a:r>
              <a:rPr lang="en-US" sz="1000">
                <a:latin typeface="Calibri"/>
              </a:rPr>
              <a:t> </a:t>
            </a:r>
            <a:r>
              <a:rPr lang="pt" sz="1000">
                <a:latin typeface="Calibri"/>
              </a:rPr>
              <a:t>para a coleta de dados. A fase de coleta de dados aconteceu no Laboratório de Processamento da Linguagem de Bilíngues e Multilíngues - PLIBIMULT, do Centro de Humanidades da Universidade Federal do Ceará, entre os meses de janeiro e fevereiro de 2025. O experimento foi realizado com 27 participantes surdos, que assistiram, com o rastreador ocular, vídeos de sinalização de 30 sentenças, divididas em três condições diferentes: duas delas referentes à sinalização de avatares dos aplicativos de tradução automática </a:t>
            </a:r>
            <a:r>
              <a:rPr lang="en-US" sz="1000">
                <a:latin typeface="Calibri"/>
              </a:rPr>
              <a:t>Hand Talk </a:t>
            </a:r>
            <a:r>
              <a:rPr lang="pt" sz="1000">
                <a:latin typeface="Calibri"/>
              </a:rPr>
              <a:t>e VLibras; a terceira condição referente à sinalização de um surdo nativo, que serviu de controle e comparação para as outras duas condições. Cada participante assistiu a dez sinalizações de cada condição, distribuídas de modo que um </a:t>
            </a:r>
            <a:r>
              <a:rPr lang="pt-BR" sz="1000">
                <a:latin typeface="Calibri"/>
              </a:rPr>
              <a:t>grupo </a:t>
            </a:r>
            <a:r>
              <a:rPr lang="pt" sz="1000">
                <a:latin typeface="Calibri"/>
              </a:rPr>
              <a:t>não assistiu </a:t>
            </a:r>
            <a:r>
              <a:rPr lang="pt-BR" sz="1000">
                <a:latin typeface="Calibri"/>
              </a:rPr>
              <a:t>às </a:t>
            </a:r>
            <a:r>
              <a:rPr lang="pt" sz="1000">
                <a:latin typeface="Calibri"/>
              </a:rPr>
              <a:t>mesmas sentenças nas mesmas condições que o outro. Após a visualização do vídeo, foram apresentadas duas imagens simultaneamente: uma representando a sentença-alvo e a outra semanticamente semelhante, porém distratora. Solicitou-se ao participante que selecionasse a imagem que correspondia à sentença observada. </a:t>
            </a:r>
            <a:r>
              <a:rPr lang="en-US" sz="1000">
                <a:latin typeface="Calibri"/>
              </a:rPr>
              <a:t>Com </a:t>
            </a:r>
            <a:r>
              <a:rPr lang="pt" sz="1000">
                <a:latin typeface="Calibri"/>
              </a:rPr>
              <a:t>isso, buscamos </a:t>
            </a:r>
            <a:r>
              <a:rPr lang="pt-BR" sz="1000">
                <a:latin typeface="Calibri"/>
              </a:rPr>
              <a:t>avaliar </a:t>
            </a:r>
            <a:r>
              <a:rPr lang="pt" sz="1000">
                <a:latin typeface="Calibri"/>
              </a:rPr>
              <a:t>o tempo de reação, a quantidade de acertos e os </a:t>
            </a:r>
            <a:r>
              <a:rPr lang="en-US" sz="1000">
                <a:latin typeface="Calibri"/>
              </a:rPr>
              <a:t>f'ocos </a:t>
            </a:r>
            <a:r>
              <a:rPr lang="pt" sz="1000">
                <a:latin typeface="Calibri"/>
              </a:rPr>
              <a:t>de atenção nas imagens por meio do rastreador ocular. No momento, a pesquisa está em estágio de análise estatística. A </a:t>
            </a:r>
            <a:r>
              <a:rPr lang="pt-BR" sz="1000">
                <a:latin typeface="Calibri"/>
              </a:rPr>
              <a:t>partir </a:t>
            </a:r>
            <a:r>
              <a:rPr lang="pt" sz="1000">
                <a:latin typeface="Calibri"/>
              </a:rPr>
              <a:t>dos testes utilizando o rastreador ocular, avaliaremos o número e a duração de fixações, além das visitas à imagem e da dilatação da pupila. Será realizado o cruzamento dos dados do rastreador com as </a:t>
            </a:r>
            <a:r>
              <a:rPr lang="pt-BR" sz="1000">
                <a:latin typeface="Calibri"/>
              </a:rPr>
              <a:t>respostas </a:t>
            </a:r>
            <a:r>
              <a:rPr lang="pt" sz="1000">
                <a:latin typeface="Calibri"/>
              </a:rPr>
              <a:t>dos participantes da etapa das imagens para acompanhar e compreender o processo cognitivo durante a recepção da tradução em Libras dos avatares dos aplicativos analisados, a fim de entender e propor pontos de melhoria.</a:t>
            </a:r>
          </a:p>
          <a:p>
            <a:pPr indent="0" algn="just">
              <a:lnSpc>
                <a:spcPts val="1728"/>
              </a:lnSpc>
            </a:pPr>
            <a:r>
              <a:rPr lang="pt-BR" sz="1100" b="1">
                <a:latin typeface="Calibri"/>
              </a:rPr>
              <a:t>Palavras-chaves: </a:t>
            </a:r>
            <a:r>
              <a:rPr lang="pt" sz="1000">
                <a:latin typeface="Calibri"/>
              </a:rPr>
              <a:t>Libras; Rastreador ocular; Eyetracker; Tradutor automático.</a:t>
            </a:r>
          </a:p>
        </p:txBody>
      </p:sp>
      <p:sp>
        <p:nvSpPr>
          <p:cNvPr id="7" name="Retângulo 6"/>
          <p:cNvSpPr/>
          <p:nvPr/>
        </p:nvSpPr>
        <p:spPr>
          <a:xfrm>
            <a:off x="6327648" y="9933432"/>
            <a:ext cx="170688" cy="128016"/>
          </a:xfrm>
          <a:prstGeom prst="rect">
            <a:avLst/>
          </a:prstGeom>
        </p:spPr>
        <p:txBody>
          <a:bodyPr wrap="none" lIns="0" tIns="0" rIns="0" bIns="0">
            <a:noAutofit/>
          </a:bodyPr>
          <a:lstStyle/>
          <a:p>
            <a:pPr indent="0"/>
            <a:r>
              <a:rPr lang="pt" sz="1100">
                <a:latin typeface="Calibri"/>
              </a:rPr>
              <a:t>36</a:t>
            </a:r>
          </a:p>
        </p:txBody>
      </p:sp>
      <p:grpSp>
        <p:nvGrpSpPr>
          <p:cNvPr id="14" name="Agrupar 13">
            <a:extLst>
              <a:ext uri="{FF2B5EF4-FFF2-40B4-BE49-F238E27FC236}">
                <a16:creationId xmlns:a16="http://schemas.microsoft.com/office/drawing/2014/main" id="{8739C26F-7C36-E8AC-86FE-B407A99C86E5}"/>
              </a:ext>
            </a:extLst>
          </p:cNvPr>
          <p:cNvGrpSpPr/>
          <p:nvPr/>
        </p:nvGrpSpPr>
        <p:grpSpPr>
          <a:xfrm>
            <a:off x="1063752" y="436393"/>
            <a:ext cx="5642220" cy="964636"/>
            <a:chOff x="1063752" y="436393"/>
            <a:chExt cx="5642220" cy="964636"/>
          </a:xfrm>
        </p:grpSpPr>
        <p:pic>
          <p:nvPicPr>
            <p:cNvPr id="15" name="object 52">
              <a:extLst>
                <a:ext uri="{FF2B5EF4-FFF2-40B4-BE49-F238E27FC236}">
                  <a16:creationId xmlns:a16="http://schemas.microsoft.com/office/drawing/2014/main" id="{7C3A817D-3BD1-2F21-91B1-6CB47BF0BB62}"/>
                </a:ext>
              </a:extLst>
            </p:cNvPr>
            <p:cNvPicPr/>
            <p:nvPr/>
          </p:nvPicPr>
          <p:blipFill>
            <a:blip r:embed="rId2" cstate="print"/>
            <a:stretch>
              <a:fillRect/>
            </a:stretch>
          </p:blipFill>
          <p:spPr>
            <a:xfrm>
              <a:off x="1063752" y="436393"/>
              <a:ext cx="1743423" cy="964636"/>
            </a:xfrm>
            <a:prstGeom prst="rect">
              <a:avLst/>
            </a:prstGeom>
          </p:spPr>
        </p:pic>
        <p:pic>
          <p:nvPicPr>
            <p:cNvPr id="16" name="object 53">
              <a:extLst>
                <a:ext uri="{FF2B5EF4-FFF2-40B4-BE49-F238E27FC236}">
                  <a16:creationId xmlns:a16="http://schemas.microsoft.com/office/drawing/2014/main" id="{4864BBA9-F052-4F08-E744-E6CA54AC1953}"/>
                </a:ext>
              </a:extLst>
            </p:cNvPr>
            <p:cNvPicPr/>
            <p:nvPr/>
          </p:nvPicPr>
          <p:blipFill>
            <a:blip r:embed="rId3" cstate="print"/>
            <a:stretch>
              <a:fillRect/>
            </a:stretch>
          </p:blipFill>
          <p:spPr>
            <a:xfrm>
              <a:off x="4868070" y="895319"/>
              <a:ext cx="1837902" cy="498225"/>
            </a:xfrm>
            <a:prstGeom prst="rect">
              <a:avLst/>
            </a:prstGeom>
          </p:spPr>
        </p:pic>
      </p:grpSp>
    </p:spTree>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93626" y="3000316"/>
            <a:ext cx="6579098" cy="4148831"/>
            <a:chOff x="0" y="0"/>
            <a:chExt cx="3519263" cy="2219378"/>
          </a:xfrm>
        </p:grpSpPr>
        <p:sp>
          <p:nvSpPr>
            <p:cNvPr id="3" name="Freeform 3"/>
            <p:cNvSpPr/>
            <p:nvPr/>
          </p:nvSpPr>
          <p:spPr>
            <a:xfrm>
              <a:off x="0" y="0"/>
              <a:ext cx="3519263" cy="2219378"/>
            </a:xfrm>
            <a:custGeom>
              <a:avLst/>
              <a:gdLst/>
              <a:ahLst/>
              <a:cxnLst/>
              <a:rect l="l" t="t" r="r" b="b"/>
              <a:pathLst>
                <a:path w="3519263" h="2219378">
                  <a:moveTo>
                    <a:pt x="3519263" y="11766"/>
                  </a:moveTo>
                  <a:lnTo>
                    <a:pt x="3519263" y="2207612"/>
                  </a:lnTo>
                  <a:cubicBezTo>
                    <a:pt x="3519263" y="2210733"/>
                    <a:pt x="3518024" y="2213726"/>
                    <a:pt x="3515817" y="2215932"/>
                  </a:cubicBezTo>
                  <a:cubicBezTo>
                    <a:pt x="3513610" y="2218138"/>
                    <a:pt x="3510618" y="2219378"/>
                    <a:pt x="3507498" y="2219378"/>
                  </a:cubicBezTo>
                  <a:lnTo>
                    <a:pt x="11766" y="2219378"/>
                  </a:lnTo>
                  <a:cubicBezTo>
                    <a:pt x="5268" y="2219378"/>
                    <a:pt x="0" y="2214110"/>
                    <a:pt x="0" y="2207612"/>
                  </a:cubicBezTo>
                  <a:lnTo>
                    <a:pt x="0" y="11766"/>
                  </a:lnTo>
                  <a:cubicBezTo>
                    <a:pt x="0" y="5268"/>
                    <a:pt x="5268" y="0"/>
                    <a:pt x="11766" y="0"/>
                  </a:cubicBezTo>
                  <a:lnTo>
                    <a:pt x="3507498" y="0"/>
                  </a:lnTo>
                  <a:cubicBezTo>
                    <a:pt x="3513996" y="0"/>
                    <a:pt x="3519263" y="5268"/>
                    <a:pt x="3519263" y="11766"/>
                  </a:cubicBezTo>
                  <a:close/>
                </a:path>
              </a:pathLst>
            </a:custGeom>
            <a:solidFill>
              <a:srgbClr val="DFDFDF">
                <a:alpha val="14902"/>
              </a:srgbClr>
            </a:solidFill>
            <a:ln w="9525" cap="sq">
              <a:solidFill>
                <a:srgbClr val="939393">
                  <a:alpha val="14902"/>
                </a:srgbClr>
              </a:solidFill>
              <a:prstDash val="solid"/>
              <a:miter/>
            </a:ln>
          </p:spPr>
          <p:txBody>
            <a:bodyPr/>
            <a:lstStyle/>
            <a:p>
              <a:endParaRPr lang="pt-BR"/>
            </a:p>
          </p:txBody>
        </p:sp>
        <p:sp>
          <p:nvSpPr>
            <p:cNvPr id="4" name="TextBox 4"/>
            <p:cNvSpPr txBox="1"/>
            <p:nvPr/>
          </p:nvSpPr>
          <p:spPr>
            <a:xfrm>
              <a:off x="0" y="-19050"/>
              <a:ext cx="3519263" cy="2238428"/>
            </a:xfrm>
            <a:prstGeom prst="rect">
              <a:avLst/>
            </a:prstGeom>
          </p:spPr>
          <p:txBody>
            <a:bodyPr lIns="30677" tIns="30677" rIns="30677" bIns="30677" rtlCol="0" anchor="ctr"/>
            <a:lstStyle/>
            <a:p>
              <a:pPr algn="ctr">
                <a:lnSpc>
                  <a:spcPts val="1130"/>
                </a:lnSpc>
              </a:pPr>
              <a:endParaRPr/>
            </a:p>
          </p:txBody>
        </p:sp>
      </p:grpSp>
      <p:sp>
        <p:nvSpPr>
          <p:cNvPr id="5" name="TextBox 5"/>
          <p:cNvSpPr txBox="1"/>
          <p:nvPr/>
        </p:nvSpPr>
        <p:spPr>
          <a:xfrm>
            <a:off x="739163" y="3334270"/>
            <a:ext cx="1176188" cy="147711"/>
          </a:xfrm>
          <a:prstGeom prst="rect">
            <a:avLst/>
          </a:prstGeom>
        </p:spPr>
        <p:txBody>
          <a:bodyPr lIns="0" tIns="0" rIns="0" bIns="0" rtlCol="0" anchor="t">
            <a:spAutoFit/>
          </a:bodyPr>
          <a:lstStyle/>
          <a:p>
            <a:pPr algn="ctr">
              <a:lnSpc>
                <a:spcPts val="1339"/>
              </a:lnSpc>
            </a:pPr>
            <a:r>
              <a:rPr lang="en-US" sz="778" spc="20">
                <a:solidFill>
                  <a:srgbClr val="231F20"/>
                </a:solidFill>
                <a:latin typeface="League Spartan"/>
                <a:ea typeface="League Spartan"/>
                <a:cs typeface="League Spartan"/>
                <a:sym typeface="League Spartan"/>
              </a:rPr>
              <a:t>Quarta, 03/12</a:t>
            </a:r>
          </a:p>
        </p:txBody>
      </p:sp>
      <p:grpSp>
        <p:nvGrpSpPr>
          <p:cNvPr id="6" name="Group 6"/>
          <p:cNvGrpSpPr/>
          <p:nvPr/>
        </p:nvGrpSpPr>
        <p:grpSpPr>
          <a:xfrm>
            <a:off x="739163" y="3262726"/>
            <a:ext cx="1171868" cy="336493"/>
            <a:chOff x="0" y="0"/>
            <a:chExt cx="626856" cy="179997"/>
          </a:xfrm>
        </p:grpSpPr>
        <p:sp>
          <p:nvSpPr>
            <p:cNvPr id="7" name="Freeform 7"/>
            <p:cNvSpPr/>
            <p:nvPr/>
          </p:nvSpPr>
          <p:spPr>
            <a:xfrm>
              <a:off x="0" y="0"/>
              <a:ext cx="626856" cy="179997"/>
            </a:xfrm>
            <a:custGeom>
              <a:avLst/>
              <a:gdLst/>
              <a:ahLst/>
              <a:cxnLst/>
              <a:rect l="l" t="t" r="r" b="b"/>
              <a:pathLst>
                <a:path w="626856" h="179997">
                  <a:moveTo>
                    <a:pt x="89999" y="0"/>
                  </a:moveTo>
                  <a:lnTo>
                    <a:pt x="536858" y="0"/>
                  </a:lnTo>
                  <a:cubicBezTo>
                    <a:pt x="560727" y="0"/>
                    <a:pt x="583618" y="9482"/>
                    <a:pt x="600496" y="26360"/>
                  </a:cubicBezTo>
                  <a:cubicBezTo>
                    <a:pt x="617374" y="43238"/>
                    <a:pt x="626856" y="66129"/>
                    <a:pt x="626856" y="89999"/>
                  </a:cubicBezTo>
                  <a:lnTo>
                    <a:pt x="626856" y="89999"/>
                  </a:lnTo>
                  <a:cubicBezTo>
                    <a:pt x="626856" y="139703"/>
                    <a:pt x="586562" y="179997"/>
                    <a:pt x="536858" y="179997"/>
                  </a:cubicBezTo>
                  <a:lnTo>
                    <a:pt x="89999" y="179997"/>
                  </a:lnTo>
                  <a:cubicBezTo>
                    <a:pt x="40294" y="179997"/>
                    <a:pt x="0" y="139703"/>
                    <a:pt x="0" y="89999"/>
                  </a:cubicBezTo>
                  <a:lnTo>
                    <a:pt x="0" y="89999"/>
                  </a:lnTo>
                  <a:cubicBezTo>
                    <a:pt x="0" y="40294"/>
                    <a:pt x="40294" y="0"/>
                    <a:pt x="89999" y="0"/>
                  </a:cubicBezTo>
                  <a:close/>
                </a:path>
              </a:pathLst>
            </a:custGeom>
            <a:solidFill>
              <a:srgbClr val="DFDFDF">
                <a:alpha val="35686"/>
              </a:srgbClr>
            </a:solidFill>
            <a:ln w="9525" cap="sq">
              <a:solidFill>
                <a:srgbClr val="939393">
                  <a:alpha val="35686"/>
                </a:srgbClr>
              </a:solidFill>
              <a:prstDash val="solid"/>
              <a:miter/>
            </a:ln>
          </p:spPr>
          <p:txBody>
            <a:bodyPr/>
            <a:lstStyle/>
            <a:p>
              <a:endParaRPr lang="pt-BR"/>
            </a:p>
          </p:txBody>
        </p:sp>
        <p:sp>
          <p:nvSpPr>
            <p:cNvPr id="8" name="TextBox 8"/>
            <p:cNvSpPr txBox="1"/>
            <p:nvPr/>
          </p:nvSpPr>
          <p:spPr>
            <a:xfrm>
              <a:off x="0" y="-19050"/>
              <a:ext cx="626856" cy="199047"/>
            </a:xfrm>
            <a:prstGeom prst="rect">
              <a:avLst/>
            </a:prstGeom>
          </p:spPr>
          <p:txBody>
            <a:bodyPr lIns="30677" tIns="30677" rIns="30677" bIns="30677" rtlCol="0" anchor="ctr"/>
            <a:lstStyle/>
            <a:p>
              <a:pPr algn="ctr">
                <a:lnSpc>
                  <a:spcPts val="1130"/>
                </a:lnSpc>
              </a:pPr>
              <a:endParaRPr/>
            </a:p>
          </p:txBody>
        </p:sp>
      </p:grpSp>
      <p:grpSp>
        <p:nvGrpSpPr>
          <p:cNvPr id="9" name="Group 9"/>
          <p:cNvGrpSpPr/>
          <p:nvPr/>
        </p:nvGrpSpPr>
        <p:grpSpPr>
          <a:xfrm>
            <a:off x="493626" y="3818262"/>
            <a:ext cx="6579098" cy="5271096"/>
            <a:chOff x="0" y="0"/>
            <a:chExt cx="3519263" cy="2819724"/>
          </a:xfrm>
        </p:grpSpPr>
        <p:sp>
          <p:nvSpPr>
            <p:cNvPr id="10" name="Freeform 10"/>
            <p:cNvSpPr/>
            <p:nvPr/>
          </p:nvSpPr>
          <p:spPr>
            <a:xfrm>
              <a:off x="0" y="0"/>
              <a:ext cx="3519263" cy="2819724"/>
            </a:xfrm>
            <a:custGeom>
              <a:avLst/>
              <a:gdLst/>
              <a:ahLst/>
              <a:cxnLst/>
              <a:rect l="l" t="t" r="r" b="b"/>
              <a:pathLst>
                <a:path w="3519263" h="2819724">
                  <a:moveTo>
                    <a:pt x="3519263" y="0"/>
                  </a:moveTo>
                  <a:lnTo>
                    <a:pt x="3519263" y="2819724"/>
                  </a:lnTo>
                  <a:lnTo>
                    <a:pt x="0" y="2819724"/>
                  </a:lnTo>
                  <a:lnTo>
                    <a:pt x="0" y="0"/>
                  </a:lnTo>
                  <a:close/>
                </a:path>
              </a:pathLst>
            </a:custGeom>
            <a:solidFill>
              <a:srgbClr val="FFFFFF"/>
            </a:solidFill>
            <a:ln w="9525" cap="sq">
              <a:solidFill>
                <a:srgbClr val="F0F0F0"/>
              </a:solidFill>
              <a:prstDash val="solid"/>
              <a:miter/>
            </a:ln>
          </p:spPr>
          <p:txBody>
            <a:bodyPr/>
            <a:lstStyle/>
            <a:p>
              <a:endParaRPr lang="pt-BR"/>
            </a:p>
          </p:txBody>
        </p:sp>
        <p:sp>
          <p:nvSpPr>
            <p:cNvPr id="11" name="TextBox 11"/>
            <p:cNvSpPr txBox="1"/>
            <p:nvPr/>
          </p:nvSpPr>
          <p:spPr>
            <a:xfrm>
              <a:off x="0" y="-19050"/>
              <a:ext cx="3519263" cy="2838774"/>
            </a:xfrm>
            <a:prstGeom prst="rect">
              <a:avLst/>
            </a:prstGeom>
          </p:spPr>
          <p:txBody>
            <a:bodyPr lIns="30677" tIns="30677" rIns="30677" bIns="30677" rtlCol="0" anchor="ctr"/>
            <a:lstStyle/>
            <a:p>
              <a:pPr algn="ctr">
                <a:lnSpc>
                  <a:spcPts val="1130"/>
                </a:lnSpc>
              </a:pPr>
              <a:endParaRPr/>
            </a:p>
          </p:txBody>
        </p:sp>
      </p:grpSp>
      <p:sp>
        <p:nvSpPr>
          <p:cNvPr id="12" name="TextBox 12"/>
          <p:cNvSpPr txBox="1"/>
          <p:nvPr/>
        </p:nvSpPr>
        <p:spPr>
          <a:xfrm>
            <a:off x="1141410" y="5306937"/>
            <a:ext cx="3496403" cy="182202"/>
          </a:xfrm>
          <a:prstGeom prst="rect">
            <a:avLst/>
          </a:prstGeom>
        </p:spPr>
        <p:txBody>
          <a:bodyPr lIns="0" tIns="0" rIns="0" bIns="0" rtlCol="0" anchor="t">
            <a:spAutoFit/>
          </a:bodyPr>
          <a:lstStyle/>
          <a:p>
            <a:pPr algn="just">
              <a:lnSpc>
                <a:spcPts val="1590"/>
              </a:lnSpc>
            </a:pPr>
            <a:r>
              <a:rPr lang="en-US" sz="969" b="1">
                <a:solidFill>
                  <a:srgbClr val="000000"/>
                </a:solidFill>
                <a:latin typeface="Agrandir Narrow Bold"/>
                <a:ea typeface="Agrandir Narrow Bold"/>
                <a:cs typeface="Agrandir Narrow Bold"/>
                <a:sym typeface="Agrandir Narrow Bold"/>
              </a:rPr>
              <a:t>Abertura Oficial</a:t>
            </a:r>
          </a:p>
        </p:txBody>
      </p:sp>
      <p:sp>
        <p:nvSpPr>
          <p:cNvPr id="13" name="TextBox 13"/>
          <p:cNvSpPr txBox="1"/>
          <p:nvPr/>
        </p:nvSpPr>
        <p:spPr>
          <a:xfrm>
            <a:off x="1110726" y="5548499"/>
            <a:ext cx="5388585" cy="377570"/>
          </a:xfrm>
          <a:prstGeom prst="rect">
            <a:avLst/>
          </a:prstGeom>
        </p:spPr>
        <p:txBody>
          <a:bodyPr lIns="0" tIns="0" rIns="0" bIns="0" rtlCol="0" anchor="t">
            <a:spAutoFit/>
          </a:bodyPr>
          <a:lstStyle/>
          <a:p>
            <a:pPr marL="209307" lvl="1" indent="-104654" algn="just">
              <a:lnSpc>
                <a:spcPts val="1473"/>
              </a:lnSpc>
              <a:buFont typeface="Arial"/>
              <a:buChar char="•"/>
            </a:pPr>
            <a:r>
              <a:rPr lang="en-US" sz="969" spc="10">
                <a:solidFill>
                  <a:srgbClr val="000000"/>
                </a:solidFill>
                <a:latin typeface="Agrandir Narrow"/>
                <a:ea typeface="Agrandir Narrow"/>
                <a:cs typeface="Agrandir Narrow"/>
                <a:sym typeface="Agrandir Narrow"/>
              </a:rPr>
              <a:t>BOAS-VINDAS DA COORDENAÇÃO DO LISCO/PLIBIMULT E DO PPG-LETRAS/UFPR</a:t>
            </a:r>
          </a:p>
          <a:p>
            <a:pPr marL="209307" lvl="1" indent="-104654" algn="just">
              <a:lnSpc>
                <a:spcPts val="1473"/>
              </a:lnSpc>
              <a:buFont typeface="Arial"/>
              <a:buChar char="•"/>
            </a:pPr>
            <a:r>
              <a:rPr lang="en-US" sz="969" spc="10">
                <a:solidFill>
                  <a:srgbClr val="000000"/>
                </a:solidFill>
                <a:latin typeface="Agrandir Narrow"/>
                <a:ea typeface="Agrandir Narrow"/>
                <a:cs typeface="Agrandir Narrow"/>
                <a:sym typeface="Agrandir Narrow"/>
              </a:rPr>
              <a:t> REPRESENTANTE DA DIREÇÃO DA UNIDADE</a:t>
            </a:r>
          </a:p>
        </p:txBody>
      </p:sp>
      <p:grpSp>
        <p:nvGrpSpPr>
          <p:cNvPr id="14" name="Group 14"/>
          <p:cNvGrpSpPr/>
          <p:nvPr/>
        </p:nvGrpSpPr>
        <p:grpSpPr>
          <a:xfrm>
            <a:off x="739163" y="5117832"/>
            <a:ext cx="6089407" cy="988861"/>
            <a:chOff x="0" y="0"/>
            <a:chExt cx="3257320" cy="528982"/>
          </a:xfrm>
        </p:grpSpPr>
        <p:sp>
          <p:nvSpPr>
            <p:cNvPr id="15" name="Freeform 15"/>
            <p:cNvSpPr/>
            <p:nvPr/>
          </p:nvSpPr>
          <p:spPr>
            <a:xfrm>
              <a:off x="0" y="0"/>
              <a:ext cx="3257319" cy="528982"/>
            </a:xfrm>
            <a:custGeom>
              <a:avLst/>
              <a:gdLst/>
              <a:ahLst/>
              <a:cxnLst/>
              <a:rect l="l" t="t" r="r" b="b"/>
              <a:pathLst>
                <a:path w="3257319" h="528982">
                  <a:moveTo>
                    <a:pt x="3257319" y="12712"/>
                  </a:moveTo>
                  <a:lnTo>
                    <a:pt x="3257319" y="516270"/>
                  </a:lnTo>
                  <a:cubicBezTo>
                    <a:pt x="3257319" y="523291"/>
                    <a:pt x="3251628" y="528982"/>
                    <a:pt x="3244608" y="528982"/>
                  </a:cubicBezTo>
                  <a:lnTo>
                    <a:pt x="12712" y="528982"/>
                  </a:lnTo>
                  <a:cubicBezTo>
                    <a:pt x="9340" y="528982"/>
                    <a:pt x="6107" y="527643"/>
                    <a:pt x="3723" y="525259"/>
                  </a:cubicBezTo>
                  <a:cubicBezTo>
                    <a:pt x="1339" y="522875"/>
                    <a:pt x="0" y="519642"/>
                    <a:pt x="0" y="516270"/>
                  </a:cubicBezTo>
                  <a:lnTo>
                    <a:pt x="0" y="12712"/>
                  </a:lnTo>
                  <a:cubicBezTo>
                    <a:pt x="0" y="5691"/>
                    <a:pt x="5691" y="0"/>
                    <a:pt x="12712" y="0"/>
                  </a:cubicBezTo>
                  <a:lnTo>
                    <a:pt x="3244608" y="0"/>
                  </a:lnTo>
                  <a:cubicBezTo>
                    <a:pt x="3251628" y="0"/>
                    <a:pt x="3257319" y="5691"/>
                    <a:pt x="3257319" y="12712"/>
                  </a:cubicBezTo>
                  <a:close/>
                </a:path>
              </a:pathLst>
            </a:custGeom>
            <a:solidFill>
              <a:srgbClr val="DFDFDF">
                <a:alpha val="14902"/>
              </a:srgbClr>
            </a:solidFill>
            <a:ln w="9525" cap="sq">
              <a:solidFill>
                <a:srgbClr val="939393">
                  <a:alpha val="14902"/>
                </a:srgbClr>
              </a:solidFill>
              <a:prstDash val="solid"/>
              <a:miter/>
            </a:ln>
          </p:spPr>
          <p:txBody>
            <a:bodyPr/>
            <a:lstStyle/>
            <a:p>
              <a:endParaRPr lang="pt-BR"/>
            </a:p>
          </p:txBody>
        </p:sp>
        <p:sp>
          <p:nvSpPr>
            <p:cNvPr id="16" name="TextBox 16"/>
            <p:cNvSpPr txBox="1"/>
            <p:nvPr/>
          </p:nvSpPr>
          <p:spPr>
            <a:xfrm>
              <a:off x="0" y="-19050"/>
              <a:ext cx="3257320" cy="548032"/>
            </a:xfrm>
            <a:prstGeom prst="rect">
              <a:avLst/>
            </a:prstGeom>
          </p:spPr>
          <p:txBody>
            <a:bodyPr lIns="30677" tIns="30677" rIns="30677" bIns="30677" rtlCol="0" anchor="ctr"/>
            <a:lstStyle/>
            <a:p>
              <a:pPr algn="ctr">
                <a:lnSpc>
                  <a:spcPts val="1130"/>
                </a:lnSpc>
              </a:pPr>
              <a:endParaRPr/>
            </a:p>
          </p:txBody>
        </p:sp>
      </p:grpSp>
      <p:grpSp>
        <p:nvGrpSpPr>
          <p:cNvPr id="17" name="Group 17"/>
          <p:cNvGrpSpPr/>
          <p:nvPr/>
        </p:nvGrpSpPr>
        <p:grpSpPr>
          <a:xfrm>
            <a:off x="1706106" y="4962834"/>
            <a:ext cx="1814732" cy="306043"/>
            <a:chOff x="0" y="0"/>
            <a:chExt cx="3915550" cy="660400"/>
          </a:xfrm>
        </p:grpSpPr>
        <p:sp>
          <p:nvSpPr>
            <p:cNvPr id="18" name="Freeform 18"/>
            <p:cNvSpPr/>
            <p:nvPr/>
          </p:nvSpPr>
          <p:spPr>
            <a:xfrm>
              <a:off x="0" y="0"/>
              <a:ext cx="3915550" cy="660400"/>
            </a:xfrm>
            <a:custGeom>
              <a:avLst/>
              <a:gdLst/>
              <a:ahLst/>
              <a:cxnLst/>
              <a:rect l="l" t="t" r="r" b="b"/>
              <a:pathLst>
                <a:path w="3915550" h="660400">
                  <a:moveTo>
                    <a:pt x="3791090" y="660400"/>
                  </a:moveTo>
                  <a:lnTo>
                    <a:pt x="124460" y="660400"/>
                  </a:lnTo>
                  <a:cubicBezTo>
                    <a:pt x="55880" y="660400"/>
                    <a:pt x="0" y="604520"/>
                    <a:pt x="0" y="535940"/>
                  </a:cubicBezTo>
                  <a:lnTo>
                    <a:pt x="0" y="124460"/>
                  </a:lnTo>
                  <a:cubicBezTo>
                    <a:pt x="0" y="55880"/>
                    <a:pt x="55880" y="0"/>
                    <a:pt x="124460" y="0"/>
                  </a:cubicBezTo>
                  <a:lnTo>
                    <a:pt x="3791090" y="0"/>
                  </a:lnTo>
                  <a:cubicBezTo>
                    <a:pt x="3859670" y="0"/>
                    <a:pt x="3915550" y="55880"/>
                    <a:pt x="3915550" y="124460"/>
                  </a:cubicBezTo>
                  <a:lnTo>
                    <a:pt x="3915550" y="535940"/>
                  </a:lnTo>
                  <a:cubicBezTo>
                    <a:pt x="3915550" y="604520"/>
                    <a:pt x="3859670" y="660400"/>
                    <a:pt x="3791090" y="660400"/>
                  </a:cubicBezTo>
                  <a:close/>
                </a:path>
              </a:pathLst>
            </a:custGeom>
            <a:solidFill>
              <a:srgbClr val="C2C2C2"/>
            </a:solidFill>
          </p:spPr>
          <p:txBody>
            <a:bodyPr/>
            <a:lstStyle/>
            <a:p>
              <a:endParaRPr lang="pt-BR"/>
            </a:p>
          </p:txBody>
        </p:sp>
      </p:grpSp>
      <p:grpSp>
        <p:nvGrpSpPr>
          <p:cNvPr id="19" name="Group 19"/>
          <p:cNvGrpSpPr/>
          <p:nvPr/>
        </p:nvGrpSpPr>
        <p:grpSpPr>
          <a:xfrm>
            <a:off x="781467" y="6442646"/>
            <a:ext cx="6047102" cy="1053788"/>
            <a:chOff x="0" y="0"/>
            <a:chExt cx="3234690" cy="563714"/>
          </a:xfrm>
        </p:grpSpPr>
        <p:sp>
          <p:nvSpPr>
            <p:cNvPr id="20" name="Freeform 20"/>
            <p:cNvSpPr/>
            <p:nvPr/>
          </p:nvSpPr>
          <p:spPr>
            <a:xfrm>
              <a:off x="0" y="0"/>
              <a:ext cx="3234690" cy="563714"/>
            </a:xfrm>
            <a:custGeom>
              <a:avLst/>
              <a:gdLst/>
              <a:ahLst/>
              <a:cxnLst/>
              <a:rect l="l" t="t" r="r" b="b"/>
              <a:pathLst>
                <a:path w="3234690" h="563714">
                  <a:moveTo>
                    <a:pt x="3234690" y="12801"/>
                  </a:moveTo>
                  <a:lnTo>
                    <a:pt x="3234690" y="550913"/>
                  </a:lnTo>
                  <a:cubicBezTo>
                    <a:pt x="3234690" y="557983"/>
                    <a:pt x="3228959" y="563714"/>
                    <a:pt x="3221889" y="563714"/>
                  </a:cubicBezTo>
                  <a:lnTo>
                    <a:pt x="12801" y="563714"/>
                  </a:lnTo>
                  <a:cubicBezTo>
                    <a:pt x="5731" y="563714"/>
                    <a:pt x="0" y="557983"/>
                    <a:pt x="0" y="550913"/>
                  </a:cubicBezTo>
                  <a:lnTo>
                    <a:pt x="0" y="12801"/>
                  </a:lnTo>
                  <a:cubicBezTo>
                    <a:pt x="0" y="5731"/>
                    <a:pt x="5731" y="0"/>
                    <a:pt x="12801" y="0"/>
                  </a:cubicBezTo>
                  <a:lnTo>
                    <a:pt x="3221889" y="0"/>
                  </a:lnTo>
                  <a:cubicBezTo>
                    <a:pt x="3228959" y="0"/>
                    <a:pt x="3234690" y="5731"/>
                    <a:pt x="3234690" y="12801"/>
                  </a:cubicBezTo>
                  <a:close/>
                </a:path>
              </a:pathLst>
            </a:custGeom>
            <a:solidFill>
              <a:srgbClr val="DFDFDF">
                <a:alpha val="14902"/>
              </a:srgbClr>
            </a:solidFill>
            <a:ln w="9525" cap="sq">
              <a:solidFill>
                <a:srgbClr val="939393">
                  <a:alpha val="14902"/>
                </a:srgbClr>
              </a:solidFill>
              <a:prstDash val="solid"/>
              <a:miter/>
            </a:ln>
          </p:spPr>
          <p:txBody>
            <a:bodyPr/>
            <a:lstStyle/>
            <a:p>
              <a:endParaRPr lang="pt-BR"/>
            </a:p>
          </p:txBody>
        </p:sp>
        <p:sp>
          <p:nvSpPr>
            <p:cNvPr id="21" name="TextBox 21"/>
            <p:cNvSpPr txBox="1"/>
            <p:nvPr/>
          </p:nvSpPr>
          <p:spPr>
            <a:xfrm>
              <a:off x="0" y="-19050"/>
              <a:ext cx="3234690" cy="582764"/>
            </a:xfrm>
            <a:prstGeom prst="rect">
              <a:avLst/>
            </a:prstGeom>
          </p:spPr>
          <p:txBody>
            <a:bodyPr lIns="30677" tIns="30677" rIns="30677" bIns="30677" rtlCol="0" anchor="ctr"/>
            <a:lstStyle/>
            <a:p>
              <a:pPr algn="ctr">
                <a:lnSpc>
                  <a:spcPts val="1130"/>
                </a:lnSpc>
              </a:pPr>
              <a:endParaRPr/>
            </a:p>
          </p:txBody>
        </p:sp>
      </p:grpSp>
      <p:grpSp>
        <p:nvGrpSpPr>
          <p:cNvPr id="22" name="Group 22"/>
          <p:cNvGrpSpPr/>
          <p:nvPr/>
        </p:nvGrpSpPr>
        <p:grpSpPr>
          <a:xfrm>
            <a:off x="799886" y="7776887"/>
            <a:ext cx="6028684" cy="1130413"/>
            <a:chOff x="0" y="0"/>
            <a:chExt cx="3224838" cy="604704"/>
          </a:xfrm>
        </p:grpSpPr>
        <p:sp>
          <p:nvSpPr>
            <p:cNvPr id="23" name="Freeform 23"/>
            <p:cNvSpPr/>
            <p:nvPr/>
          </p:nvSpPr>
          <p:spPr>
            <a:xfrm>
              <a:off x="0" y="0"/>
              <a:ext cx="3224838" cy="604704"/>
            </a:xfrm>
            <a:custGeom>
              <a:avLst/>
              <a:gdLst/>
              <a:ahLst/>
              <a:cxnLst/>
              <a:rect l="l" t="t" r="r" b="b"/>
              <a:pathLst>
                <a:path w="3224838" h="604704">
                  <a:moveTo>
                    <a:pt x="3224838" y="12840"/>
                  </a:moveTo>
                  <a:lnTo>
                    <a:pt x="3224838" y="591864"/>
                  </a:lnTo>
                  <a:cubicBezTo>
                    <a:pt x="3224838" y="595269"/>
                    <a:pt x="3223485" y="598535"/>
                    <a:pt x="3221077" y="600943"/>
                  </a:cubicBezTo>
                  <a:cubicBezTo>
                    <a:pt x="3218669" y="603351"/>
                    <a:pt x="3215403" y="604704"/>
                    <a:pt x="3211998" y="604704"/>
                  </a:cubicBezTo>
                  <a:lnTo>
                    <a:pt x="12840" y="604704"/>
                  </a:lnTo>
                  <a:cubicBezTo>
                    <a:pt x="9435" y="604704"/>
                    <a:pt x="6169" y="603351"/>
                    <a:pt x="3761" y="600943"/>
                  </a:cubicBezTo>
                  <a:cubicBezTo>
                    <a:pt x="1353" y="598535"/>
                    <a:pt x="0" y="595269"/>
                    <a:pt x="0" y="591864"/>
                  </a:cubicBezTo>
                  <a:lnTo>
                    <a:pt x="0" y="12840"/>
                  </a:lnTo>
                  <a:cubicBezTo>
                    <a:pt x="0" y="9435"/>
                    <a:pt x="1353" y="6169"/>
                    <a:pt x="3761" y="3761"/>
                  </a:cubicBezTo>
                  <a:cubicBezTo>
                    <a:pt x="6169" y="1353"/>
                    <a:pt x="9435" y="0"/>
                    <a:pt x="12840" y="0"/>
                  </a:cubicBezTo>
                  <a:lnTo>
                    <a:pt x="3211998" y="0"/>
                  </a:lnTo>
                  <a:cubicBezTo>
                    <a:pt x="3219089" y="0"/>
                    <a:pt x="3224838" y="5749"/>
                    <a:pt x="3224838" y="12840"/>
                  </a:cubicBezTo>
                  <a:close/>
                </a:path>
              </a:pathLst>
            </a:custGeom>
            <a:solidFill>
              <a:srgbClr val="DFDFDF">
                <a:alpha val="14902"/>
              </a:srgbClr>
            </a:solidFill>
            <a:ln w="9525" cap="sq">
              <a:solidFill>
                <a:srgbClr val="939393">
                  <a:alpha val="14902"/>
                </a:srgbClr>
              </a:solidFill>
              <a:prstDash val="solid"/>
              <a:miter/>
            </a:ln>
          </p:spPr>
          <p:txBody>
            <a:bodyPr/>
            <a:lstStyle/>
            <a:p>
              <a:endParaRPr lang="pt-BR"/>
            </a:p>
          </p:txBody>
        </p:sp>
        <p:sp>
          <p:nvSpPr>
            <p:cNvPr id="24" name="TextBox 24"/>
            <p:cNvSpPr txBox="1"/>
            <p:nvPr/>
          </p:nvSpPr>
          <p:spPr>
            <a:xfrm>
              <a:off x="0" y="-19050"/>
              <a:ext cx="3224838" cy="623754"/>
            </a:xfrm>
            <a:prstGeom prst="rect">
              <a:avLst/>
            </a:prstGeom>
          </p:spPr>
          <p:txBody>
            <a:bodyPr lIns="30677" tIns="30677" rIns="30677" bIns="30677" rtlCol="0" anchor="ctr"/>
            <a:lstStyle/>
            <a:p>
              <a:pPr algn="ctr">
                <a:lnSpc>
                  <a:spcPts val="1130"/>
                </a:lnSpc>
              </a:pPr>
              <a:endParaRPr/>
            </a:p>
          </p:txBody>
        </p:sp>
      </p:grpSp>
      <p:grpSp>
        <p:nvGrpSpPr>
          <p:cNvPr id="25" name="Group 25"/>
          <p:cNvGrpSpPr/>
          <p:nvPr/>
        </p:nvGrpSpPr>
        <p:grpSpPr>
          <a:xfrm>
            <a:off x="739163" y="4175079"/>
            <a:ext cx="6089407" cy="656447"/>
            <a:chOff x="0" y="0"/>
            <a:chExt cx="3257320" cy="351160"/>
          </a:xfrm>
        </p:grpSpPr>
        <p:sp>
          <p:nvSpPr>
            <p:cNvPr id="26" name="Freeform 26"/>
            <p:cNvSpPr/>
            <p:nvPr/>
          </p:nvSpPr>
          <p:spPr>
            <a:xfrm>
              <a:off x="0" y="0"/>
              <a:ext cx="3257319" cy="351160"/>
            </a:xfrm>
            <a:custGeom>
              <a:avLst/>
              <a:gdLst/>
              <a:ahLst/>
              <a:cxnLst/>
              <a:rect l="l" t="t" r="r" b="b"/>
              <a:pathLst>
                <a:path w="3257319" h="351160">
                  <a:moveTo>
                    <a:pt x="3257319" y="12712"/>
                  </a:moveTo>
                  <a:lnTo>
                    <a:pt x="3257319" y="338448"/>
                  </a:lnTo>
                  <a:cubicBezTo>
                    <a:pt x="3257319" y="341820"/>
                    <a:pt x="3255980" y="345053"/>
                    <a:pt x="3253596" y="347437"/>
                  </a:cubicBezTo>
                  <a:cubicBezTo>
                    <a:pt x="3251212" y="349821"/>
                    <a:pt x="3247979" y="351160"/>
                    <a:pt x="3244608" y="351160"/>
                  </a:cubicBezTo>
                  <a:lnTo>
                    <a:pt x="12712" y="351160"/>
                  </a:lnTo>
                  <a:cubicBezTo>
                    <a:pt x="5691" y="351160"/>
                    <a:pt x="0" y="345469"/>
                    <a:pt x="0" y="338448"/>
                  </a:cubicBezTo>
                  <a:lnTo>
                    <a:pt x="0" y="12712"/>
                  </a:lnTo>
                  <a:cubicBezTo>
                    <a:pt x="0" y="5691"/>
                    <a:pt x="5691" y="0"/>
                    <a:pt x="12712" y="0"/>
                  </a:cubicBezTo>
                  <a:lnTo>
                    <a:pt x="3244608" y="0"/>
                  </a:lnTo>
                  <a:cubicBezTo>
                    <a:pt x="3251628" y="0"/>
                    <a:pt x="3257319" y="5691"/>
                    <a:pt x="3257319" y="12712"/>
                  </a:cubicBezTo>
                  <a:close/>
                </a:path>
              </a:pathLst>
            </a:custGeom>
            <a:solidFill>
              <a:srgbClr val="DFDFDF">
                <a:alpha val="14902"/>
              </a:srgbClr>
            </a:solidFill>
            <a:ln w="9525" cap="sq">
              <a:solidFill>
                <a:srgbClr val="939393">
                  <a:alpha val="14902"/>
                </a:srgbClr>
              </a:solidFill>
              <a:prstDash val="solid"/>
              <a:miter/>
            </a:ln>
          </p:spPr>
          <p:txBody>
            <a:bodyPr/>
            <a:lstStyle/>
            <a:p>
              <a:endParaRPr lang="pt-BR"/>
            </a:p>
          </p:txBody>
        </p:sp>
        <p:sp>
          <p:nvSpPr>
            <p:cNvPr id="27" name="TextBox 27"/>
            <p:cNvSpPr txBox="1"/>
            <p:nvPr/>
          </p:nvSpPr>
          <p:spPr>
            <a:xfrm>
              <a:off x="0" y="-19050"/>
              <a:ext cx="3257320" cy="370210"/>
            </a:xfrm>
            <a:prstGeom prst="rect">
              <a:avLst/>
            </a:prstGeom>
          </p:spPr>
          <p:txBody>
            <a:bodyPr lIns="30677" tIns="30677" rIns="30677" bIns="30677" rtlCol="0" anchor="ctr"/>
            <a:lstStyle/>
            <a:p>
              <a:pPr algn="ctr">
                <a:lnSpc>
                  <a:spcPts val="1130"/>
                </a:lnSpc>
              </a:pPr>
              <a:endParaRPr/>
            </a:p>
          </p:txBody>
        </p:sp>
      </p:grpSp>
      <p:sp>
        <p:nvSpPr>
          <p:cNvPr id="28" name="TextBox 28"/>
          <p:cNvSpPr txBox="1"/>
          <p:nvPr/>
        </p:nvSpPr>
        <p:spPr>
          <a:xfrm>
            <a:off x="2109908" y="3286516"/>
            <a:ext cx="2736300" cy="165790"/>
          </a:xfrm>
          <a:prstGeom prst="rect">
            <a:avLst/>
          </a:prstGeom>
        </p:spPr>
        <p:txBody>
          <a:bodyPr lIns="0" tIns="0" rIns="0" bIns="0" rtlCol="0" anchor="t">
            <a:spAutoFit/>
          </a:bodyPr>
          <a:lstStyle/>
          <a:p>
            <a:pPr>
              <a:lnSpc>
                <a:spcPts val="1365"/>
              </a:lnSpc>
            </a:pPr>
            <a:r>
              <a:rPr lang="en-US" sz="1066" b="1">
                <a:solidFill>
                  <a:srgbClr val="000000"/>
                </a:solidFill>
                <a:latin typeface="Agrandir Narrow Bold"/>
                <a:ea typeface="Agrandir Narrow Bold"/>
                <a:cs typeface="Agrandir Narrow Bold"/>
                <a:sym typeface="Agrandir Narrow Bold"/>
              </a:rPr>
              <a:t>UFPR · Campus Rebouças · Sala 232A</a:t>
            </a:r>
          </a:p>
        </p:txBody>
      </p:sp>
      <p:grpSp>
        <p:nvGrpSpPr>
          <p:cNvPr id="29" name="Group 29"/>
          <p:cNvGrpSpPr/>
          <p:nvPr/>
        </p:nvGrpSpPr>
        <p:grpSpPr>
          <a:xfrm>
            <a:off x="1086669" y="4968774"/>
            <a:ext cx="559042" cy="303169"/>
            <a:chOff x="0" y="0"/>
            <a:chExt cx="745500" cy="404285"/>
          </a:xfrm>
        </p:grpSpPr>
        <p:grpSp>
          <p:nvGrpSpPr>
            <p:cNvPr id="30" name="Group 30"/>
            <p:cNvGrpSpPr/>
            <p:nvPr/>
          </p:nvGrpSpPr>
          <p:grpSpPr>
            <a:xfrm>
              <a:off x="0" y="0"/>
              <a:ext cx="715837" cy="404285"/>
              <a:chOff x="0" y="0"/>
              <a:chExt cx="1674202" cy="945543"/>
            </a:xfrm>
          </p:grpSpPr>
          <p:sp>
            <p:nvSpPr>
              <p:cNvPr id="31" name="Freeform 31"/>
              <p:cNvSpPr/>
              <p:nvPr/>
            </p:nvSpPr>
            <p:spPr>
              <a:xfrm>
                <a:off x="0" y="0"/>
                <a:ext cx="1674202" cy="945543"/>
              </a:xfrm>
              <a:custGeom>
                <a:avLst/>
                <a:gdLst/>
                <a:ahLst/>
                <a:cxnLst/>
                <a:rect l="l" t="t" r="r" b="b"/>
                <a:pathLst>
                  <a:path w="1674202" h="945543">
                    <a:moveTo>
                      <a:pt x="1549742" y="945543"/>
                    </a:moveTo>
                    <a:lnTo>
                      <a:pt x="124460" y="945543"/>
                    </a:lnTo>
                    <a:cubicBezTo>
                      <a:pt x="55880" y="945543"/>
                      <a:pt x="0" y="889663"/>
                      <a:pt x="0" y="821083"/>
                    </a:cubicBezTo>
                    <a:lnTo>
                      <a:pt x="0" y="124460"/>
                    </a:lnTo>
                    <a:cubicBezTo>
                      <a:pt x="0" y="55880"/>
                      <a:pt x="55880" y="0"/>
                      <a:pt x="124460" y="0"/>
                    </a:cubicBezTo>
                    <a:lnTo>
                      <a:pt x="1549742" y="0"/>
                    </a:lnTo>
                    <a:cubicBezTo>
                      <a:pt x="1618322" y="0"/>
                      <a:pt x="1674202" y="55880"/>
                      <a:pt x="1674202" y="124460"/>
                    </a:cubicBezTo>
                    <a:lnTo>
                      <a:pt x="1674202" y="821083"/>
                    </a:lnTo>
                    <a:cubicBezTo>
                      <a:pt x="1674202" y="889663"/>
                      <a:pt x="1618322" y="945543"/>
                      <a:pt x="1549742" y="945543"/>
                    </a:cubicBezTo>
                    <a:close/>
                  </a:path>
                </a:pathLst>
              </a:custGeom>
              <a:solidFill>
                <a:srgbClr val="FF971C"/>
              </a:solidFill>
            </p:spPr>
            <p:txBody>
              <a:bodyPr/>
              <a:lstStyle/>
              <a:p>
                <a:endParaRPr lang="pt-BR"/>
              </a:p>
            </p:txBody>
          </p:sp>
        </p:grpSp>
        <p:sp>
          <p:nvSpPr>
            <p:cNvPr id="32" name="Freeform 32"/>
            <p:cNvSpPr/>
            <p:nvPr/>
          </p:nvSpPr>
          <p:spPr>
            <a:xfrm>
              <a:off x="118660" y="126931"/>
              <a:ext cx="132184" cy="132184"/>
            </a:xfrm>
            <a:custGeom>
              <a:avLst/>
              <a:gdLst/>
              <a:ahLst/>
              <a:cxnLst/>
              <a:rect l="l" t="t" r="r" b="b"/>
              <a:pathLst>
                <a:path w="132184" h="132184">
                  <a:moveTo>
                    <a:pt x="0" y="0"/>
                  </a:moveTo>
                  <a:lnTo>
                    <a:pt x="132184" y="0"/>
                  </a:lnTo>
                  <a:lnTo>
                    <a:pt x="132184" y="132184"/>
                  </a:lnTo>
                  <a:lnTo>
                    <a:pt x="0" y="13218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pt-BR"/>
            </a:p>
          </p:txBody>
        </p:sp>
        <p:sp>
          <p:nvSpPr>
            <p:cNvPr id="33" name="TextBox 33"/>
            <p:cNvSpPr txBox="1"/>
            <p:nvPr/>
          </p:nvSpPr>
          <p:spPr>
            <a:xfrm>
              <a:off x="276755" y="133393"/>
              <a:ext cx="468745" cy="136789"/>
            </a:xfrm>
            <a:prstGeom prst="rect">
              <a:avLst/>
            </a:prstGeom>
          </p:spPr>
          <p:txBody>
            <a:bodyPr lIns="0" tIns="0" rIns="0" bIns="0" rtlCol="0" anchor="t">
              <a:spAutoFit/>
            </a:bodyPr>
            <a:lstStyle/>
            <a:p>
              <a:pPr>
                <a:lnSpc>
                  <a:spcPts val="838"/>
                </a:lnSpc>
              </a:pPr>
              <a:r>
                <a:rPr lang="en-US" sz="813">
                  <a:solidFill>
                    <a:srgbClr val="231F20"/>
                  </a:solidFill>
                  <a:latin typeface="League Spartan"/>
                  <a:ea typeface="League Spartan"/>
                  <a:cs typeface="League Spartan"/>
                  <a:sym typeface="League Spartan"/>
                </a:rPr>
                <a:t>17H</a:t>
              </a:r>
            </a:p>
          </p:txBody>
        </p:sp>
      </p:grpSp>
      <p:sp>
        <p:nvSpPr>
          <p:cNvPr id="34" name="TextBox 34"/>
          <p:cNvSpPr txBox="1"/>
          <p:nvPr/>
        </p:nvSpPr>
        <p:spPr>
          <a:xfrm>
            <a:off x="1975211" y="4957040"/>
            <a:ext cx="1276522" cy="147711"/>
          </a:xfrm>
          <a:prstGeom prst="rect">
            <a:avLst/>
          </a:prstGeom>
        </p:spPr>
        <p:txBody>
          <a:bodyPr lIns="0" tIns="0" rIns="0" bIns="0" rtlCol="0" anchor="t">
            <a:spAutoFit/>
          </a:bodyPr>
          <a:lstStyle/>
          <a:p>
            <a:pPr algn="ctr">
              <a:lnSpc>
                <a:spcPts val="1339"/>
              </a:lnSpc>
            </a:pPr>
            <a:r>
              <a:rPr lang="en-US" sz="778" spc="20">
                <a:solidFill>
                  <a:srgbClr val="000000"/>
                </a:solidFill>
                <a:latin typeface="League Spartan"/>
                <a:ea typeface="League Spartan"/>
                <a:cs typeface="League Spartan"/>
                <a:sym typeface="League Spartan"/>
              </a:rPr>
              <a:t>Mediação de</a:t>
            </a:r>
          </a:p>
        </p:txBody>
      </p:sp>
      <p:sp>
        <p:nvSpPr>
          <p:cNvPr id="35" name="TextBox 35"/>
          <p:cNvSpPr txBox="1"/>
          <p:nvPr/>
        </p:nvSpPr>
        <p:spPr>
          <a:xfrm>
            <a:off x="1706106" y="5110835"/>
            <a:ext cx="1814732" cy="112729"/>
          </a:xfrm>
          <a:prstGeom prst="rect">
            <a:avLst/>
          </a:prstGeom>
        </p:spPr>
        <p:txBody>
          <a:bodyPr lIns="0" tIns="0" rIns="0" bIns="0" rtlCol="0" anchor="t">
            <a:spAutoFit/>
          </a:bodyPr>
          <a:lstStyle/>
          <a:p>
            <a:pPr algn="ctr">
              <a:lnSpc>
                <a:spcPts val="873"/>
              </a:lnSpc>
            </a:pPr>
            <a:r>
              <a:rPr lang="en-US" sz="682">
                <a:solidFill>
                  <a:srgbClr val="000000"/>
                </a:solidFill>
                <a:latin typeface="PT Sans"/>
                <a:ea typeface="PT Sans"/>
                <a:cs typeface="PT Sans"/>
                <a:sym typeface="PT Sans"/>
              </a:rPr>
              <a:t>PROF. MS. PAULO HENRIQUE PEREIRA (UFPR)</a:t>
            </a:r>
          </a:p>
        </p:txBody>
      </p:sp>
      <p:sp>
        <p:nvSpPr>
          <p:cNvPr id="36" name="TextBox 36"/>
          <p:cNvSpPr txBox="1"/>
          <p:nvPr/>
        </p:nvSpPr>
        <p:spPr>
          <a:xfrm>
            <a:off x="1201479" y="6578624"/>
            <a:ext cx="3852965" cy="390915"/>
          </a:xfrm>
          <a:prstGeom prst="rect">
            <a:avLst/>
          </a:prstGeom>
        </p:spPr>
        <p:txBody>
          <a:bodyPr lIns="0" tIns="0" rIns="0" bIns="0" rtlCol="0" anchor="t">
            <a:spAutoFit/>
          </a:bodyPr>
          <a:lstStyle/>
          <a:p>
            <a:pPr algn="just">
              <a:lnSpc>
                <a:spcPts val="1590"/>
              </a:lnSpc>
            </a:pPr>
            <a:r>
              <a:rPr lang="en-US" sz="969" b="1">
                <a:solidFill>
                  <a:srgbClr val="000000"/>
                </a:solidFill>
                <a:latin typeface="Agrandir Narrow Bold"/>
                <a:ea typeface="Agrandir Narrow Bold"/>
                <a:cs typeface="Agrandir Narrow Bold"/>
                <a:sym typeface="Agrandir Narrow Bold"/>
              </a:rPr>
              <a:t>Conferência de Abertura</a:t>
            </a:r>
          </a:p>
          <a:p>
            <a:pPr algn="just">
              <a:lnSpc>
                <a:spcPts val="1590"/>
              </a:lnSpc>
            </a:pPr>
            <a:endParaRPr lang="en-US" sz="969" b="1">
              <a:solidFill>
                <a:srgbClr val="000000"/>
              </a:solidFill>
              <a:latin typeface="Agrandir Narrow Bold"/>
              <a:ea typeface="Agrandir Narrow Bold"/>
              <a:cs typeface="Agrandir Narrow Bold"/>
              <a:sym typeface="Agrandir Narrow Bold"/>
            </a:endParaRPr>
          </a:p>
        </p:txBody>
      </p:sp>
      <p:sp>
        <p:nvSpPr>
          <p:cNvPr id="37" name="TextBox 37"/>
          <p:cNvSpPr txBox="1"/>
          <p:nvPr/>
        </p:nvSpPr>
        <p:spPr>
          <a:xfrm>
            <a:off x="1167666" y="6844215"/>
            <a:ext cx="5331645" cy="562245"/>
          </a:xfrm>
          <a:prstGeom prst="rect">
            <a:avLst/>
          </a:prstGeom>
        </p:spPr>
        <p:txBody>
          <a:bodyPr lIns="0" tIns="0" rIns="0" bIns="0" rtlCol="0" anchor="t">
            <a:spAutoFit/>
          </a:bodyPr>
          <a:lstStyle/>
          <a:p>
            <a:pPr marL="209307" lvl="1" indent="-104654" algn="just">
              <a:lnSpc>
                <a:spcPts val="1473"/>
              </a:lnSpc>
              <a:buFont typeface="Arial"/>
              <a:buChar char="•"/>
            </a:pPr>
            <a:r>
              <a:rPr lang="en-US" sz="969" spc="10">
                <a:solidFill>
                  <a:srgbClr val="000000"/>
                </a:solidFill>
                <a:latin typeface="Agrandir Narrow"/>
                <a:ea typeface="Agrandir Narrow"/>
                <a:cs typeface="Agrandir Narrow"/>
                <a:sym typeface="Agrandir Narrow"/>
              </a:rPr>
              <a:t>O RASTREAMENTO OCULAR COMO FERRAMENTA DE PESQUISA SOBRE PROCESSAMENTO LINGUÍSTICO</a:t>
            </a:r>
          </a:p>
          <a:p>
            <a:pPr algn="just">
              <a:lnSpc>
                <a:spcPts val="1473"/>
              </a:lnSpc>
            </a:pPr>
            <a:r>
              <a:rPr lang="en-US" sz="969" spc="10">
                <a:solidFill>
                  <a:srgbClr val="000000"/>
                </a:solidFill>
                <a:latin typeface="Agrandir Narrow"/>
                <a:ea typeface="Agrandir Narrow"/>
                <a:cs typeface="Agrandir Narrow"/>
                <a:sym typeface="Agrandir Narrow"/>
              </a:rPr>
              <a:t>       PROFA. DRA. MAILCE MOTA (UFSC)</a:t>
            </a:r>
          </a:p>
        </p:txBody>
      </p:sp>
      <p:grpSp>
        <p:nvGrpSpPr>
          <p:cNvPr id="38" name="Group 38"/>
          <p:cNvGrpSpPr/>
          <p:nvPr/>
        </p:nvGrpSpPr>
        <p:grpSpPr>
          <a:xfrm>
            <a:off x="1086669" y="6268595"/>
            <a:ext cx="598100" cy="301858"/>
            <a:chOff x="0" y="0"/>
            <a:chExt cx="797586" cy="402537"/>
          </a:xfrm>
        </p:grpSpPr>
        <p:grpSp>
          <p:nvGrpSpPr>
            <p:cNvPr id="39" name="Group 39"/>
            <p:cNvGrpSpPr/>
            <p:nvPr/>
          </p:nvGrpSpPr>
          <p:grpSpPr>
            <a:xfrm>
              <a:off x="0" y="0"/>
              <a:ext cx="797586" cy="402537"/>
              <a:chOff x="0" y="0"/>
              <a:chExt cx="1873497" cy="945543"/>
            </a:xfrm>
          </p:grpSpPr>
          <p:sp>
            <p:nvSpPr>
              <p:cNvPr id="40" name="Freeform 40"/>
              <p:cNvSpPr/>
              <p:nvPr/>
            </p:nvSpPr>
            <p:spPr>
              <a:xfrm>
                <a:off x="0" y="0"/>
                <a:ext cx="1873497" cy="945543"/>
              </a:xfrm>
              <a:custGeom>
                <a:avLst/>
                <a:gdLst/>
                <a:ahLst/>
                <a:cxnLst/>
                <a:rect l="l" t="t" r="r" b="b"/>
                <a:pathLst>
                  <a:path w="1873497" h="945543">
                    <a:moveTo>
                      <a:pt x="1749036" y="945543"/>
                    </a:moveTo>
                    <a:lnTo>
                      <a:pt x="124460" y="945543"/>
                    </a:lnTo>
                    <a:cubicBezTo>
                      <a:pt x="55880" y="945543"/>
                      <a:pt x="0" y="889663"/>
                      <a:pt x="0" y="821083"/>
                    </a:cubicBezTo>
                    <a:lnTo>
                      <a:pt x="0" y="124460"/>
                    </a:lnTo>
                    <a:cubicBezTo>
                      <a:pt x="0" y="55880"/>
                      <a:pt x="55880" y="0"/>
                      <a:pt x="124460" y="0"/>
                    </a:cubicBezTo>
                    <a:lnTo>
                      <a:pt x="1749037" y="0"/>
                    </a:lnTo>
                    <a:cubicBezTo>
                      <a:pt x="1817617" y="0"/>
                      <a:pt x="1873497" y="55880"/>
                      <a:pt x="1873497" y="124460"/>
                    </a:cubicBezTo>
                    <a:lnTo>
                      <a:pt x="1873497" y="821083"/>
                    </a:lnTo>
                    <a:cubicBezTo>
                      <a:pt x="1873497" y="889663"/>
                      <a:pt x="1817617" y="945543"/>
                      <a:pt x="1749037" y="945543"/>
                    </a:cubicBezTo>
                    <a:close/>
                  </a:path>
                </a:pathLst>
              </a:custGeom>
              <a:solidFill>
                <a:srgbClr val="FF971C"/>
              </a:solidFill>
            </p:spPr>
            <p:txBody>
              <a:bodyPr/>
              <a:lstStyle/>
              <a:p>
                <a:endParaRPr lang="pt-BR"/>
              </a:p>
            </p:txBody>
          </p:sp>
        </p:grpSp>
        <p:sp>
          <p:nvSpPr>
            <p:cNvPr id="41" name="Freeform 41"/>
            <p:cNvSpPr/>
            <p:nvPr/>
          </p:nvSpPr>
          <p:spPr>
            <a:xfrm>
              <a:off x="118147" y="126382"/>
              <a:ext cx="131613" cy="131613"/>
            </a:xfrm>
            <a:custGeom>
              <a:avLst/>
              <a:gdLst/>
              <a:ahLst/>
              <a:cxnLst/>
              <a:rect l="l" t="t" r="r" b="b"/>
              <a:pathLst>
                <a:path w="131613" h="131613">
                  <a:moveTo>
                    <a:pt x="0" y="0"/>
                  </a:moveTo>
                  <a:lnTo>
                    <a:pt x="131612" y="0"/>
                  </a:lnTo>
                  <a:lnTo>
                    <a:pt x="131612" y="131613"/>
                  </a:lnTo>
                  <a:lnTo>
                    <a:pt x="0" y="13161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pt-BR"/>
            </a:p>
          </p:txBody>
        </p:sp>
        <p:sp>
          <p:nvSpPr>
            <p:cNvPr id="42" name="TextBox 42"/>
            <p:cNvSpPr txBox="1"/>
            <p:nvPr/>
          </p:nvSpPr>
          <p:spPr>
            <a:xfrm>
              <a:off x="275558" y="132859"/>
              <a:ext cx="466718" cy="136789"/>
            </a:xfrm>
            <a:prstGeom prst="rect">
              <a:avLst/>
            </a:prstGeom>
          </p:spPr>
          <p:txBody>
            <a:bodyPr lIns="0" tIns="0" rIns="0" bIns="0" rtlCol="0" anchor="t">
              <a:spAutoFit/>
            </a:bodyPr>
            <a:lstStyle/>
            <a:p>
              <a:pPr>
                <a:lnSpc>
                  <a:spcPts val="834"/>
                </a:lnSpc>
              </a:pPr>
              <a:r>
                <a:rPr lang="en-US" sz="810">
                  <a:solidFill>
                    <a:srgbClr val="231F20"/>
                  </a:solidFill>
                  <a:latin typeface="League Spartan"/>
                  <a:ea typeface="League Spartan"/>
                  <a:cs typeface="League Spartan"/>
                  <a:sym typeface="League Spartan"/>
                </a:rPr>
                <a:t>17H30</a:t>
              </a:r>
            </a:p>
          </p:txBody>
        </p:sp>
      </p:grpSp>
      <p:grpSp>
        <p:nvGrpSpPr>
          <p:cNvPr id="43" name="Group 43"/>
          <p:cNvGrpSpPr/>
          <p:nvPr/>
        </p:nvGrpSpPr>
        <p:grpSpPr>
          <a:xfrm>
            <a:off x="1086669" y="7610717"/>
            <a:ext cx="532966" cy="332340"/>
            <a:chOff x="0" y="0"/>
            <a:chExt cx="710727" cy="443185"/>
          </a:xfrm>
        </p:grpSpPr>
        <p:grpSp>
          <p:nvGrpSpPr>
            <p:cNvPr id="44" name="Group 44"/>
            <p:cNvGrpSpPr/>
            <p:nvPr/>
          </p:nvGrpSpPr>
          <p:grpSpPr>
            <a:xfrm>
              <a:off x="0" y="0"/>
              <a:ext cx="710727" cy="443185"/>
              <a:chOff x="0" y="0"/>
              <a:chExt cx="1516349" cy="945543"/>
            </a:xfrm>
          </p:grpSpPr>
          <p:sp>
            <p:nvSpPr>
              <p:cNvPr id="45" name="Freeform 45"/>
              <p:cNvSpPr/>
              <p:nvPr/>
            </p:nvSpPr>
            <p:spPr>
              <a:xfrm>
                <a:off x="0" y="0"/>
                <a:ext cx="1516349" cy="945543"/>
              </a:xfrm>
              <a:custGeom>
                <a:avLst/>
                <a:gdLst/>
                <a:ahLst/>
                <a:cxnLst/>
                <a:rect l="l" t="t" r="r" b="b"/>
                <a:pathLst>
                  <a:path w="1516349" h="945543">
                    <a:moveTo>
                      <a:pt x="1391889" y="945543"/>
                    </a:moveTo>
                    <a:lnTo>
                      <a:pt x="124460" y="945543"/>
                    </a:lnTo>
                    <a:cubicBezTo>
                      <a:pt x="55880" y="945543"/>
                      <a:pt x="0" y="889663"/>
                      <a:pt x="0" y="821083"/>
                    </a:cubicBezTo>
                    <a:lnTo>
                      <a:pt x="0" y="124460"/>
                    </a:lnTo>
                    <a:cubicBezTo>
                      <a:pt x="0" y="55880"/>
                      <a:pt x="55880" y="0"/>
                      <a:pt x="124460" y="0"/>
                    </a:cubicBezTo>
                    <a:lnTo>
                      <a:pt x="1391889" y="0"/>
                    </a:lnTo>
                    <a:cubicBezTo>
                      <a:pt x="1460469" y="0"/>
                      <a:pt x="1516349" y="55880"/>
                      <a:pt x="1516349" y="124460"/>
                    </a:cubicBezTo>
                    <a:lnTo>
                      <a:pt x="1516349" y="821083"/>
                    </a:lnTo>
                    <a:cubicBezTo>
                      <a:pt x="1516349" y="889663"/>
                      <a:pt x="1460469" y="945543"/>
                      <a:pt x="1391889" y="945543"/>
                    </a:cubicBezTo>
                    <a:close/>
                  </a:path>
                </a:pathLst>
              </a:custGeom>
              <a:solidFill>
                <a:srgbClr val="FF971C"/>
              </a:solidFill>
            </p:spPr>
            <p:txBody>
              <a:bodyPr/>
              <a:lstStyle/>
              <a:p>
                <a:endParaRPr lang="pt-BR"/>
              </a:p>
            </p:txBody>
          </p:sp>
        </p:grpSp>
        <p:sp>
          <p:nvSpPr>
            <p:cNvPr id="46" name="Freeform 46"/>
            <p:cNvSpPr/>
            <p:nvPr/>
          </p:nvSpPr>
          <p:spPr>
            <a:xfrm>
              <a:off x="108948" y="142455"/>
              <a:ext cx="144903" cy="144903"/>
            </a:xfrm>
            <a:custGeom>
              <a:avLst/>
              <a:gdLst/>
              <a:ahLst/>
              <a:cxnLst/>
              <a:rect l="l" t="t" r="r" b="b"/>
              <a:pathLst>
                <a:path w="144903" h="144903">
                  <a:moveTo>
                    <a:pt x="0" y="0"/>
                  </a:moveTo>
                  <a:lnTo>
                    <a:pt x="144903" y="0"/>
                  </a:lnTo>
                  <a:lnTo>
                    <a:pt x="144903" y="144903"/>
                  </a:lnTo>
                  <a:lnTo>
                    <a:pt x="0" y="14490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pt-BR"/>
            </a:p>
          </p:txBody>
        </p:sp>
        <p:sp>
          <p:nvSpPr>
            <p:cNvPr id="47" name="TextBox 47"/>
            <p:cNvSpPr txBox="1"/>
            <p:nvPr/>
          </p:nvSpPr>
          <p:spPr>
            <a:xfrm>
              <a:off x="282255" y="158148"/>
              <a:ext cx="294040" cy="153888"/>
            </a:xfrm>
            <a:prstGeom prst="rect">
              <a:avLst/>
            </a:prstGeom>
          </p:spPr>
          <p:txBody>
            <a:bodyPr lIns="0" tIns="0" rIns="0" bIns="0" rtlCol="0" anchor="t">
              <a:spAutoFit/>
            </a:bodyPr>
            <a:lstStyle/>
            <a:p>
              <a:pPr>
                <a:lnSpc>
                  <a:spcPts val="918"/>
                </a:lnSpc>
              </a:pPr>
              <a:r>
                <a:rPr lang="en-US" sz="891">
                  <a:solidFill>
                    <a:srgbClr val="231F20"/>
                  </a:solidFill>
                  <a:latin typeface="League Spartan"/>
                  <a:ea typeface="League Spartan"/>
                  <a:cs typeface="League Spartan"/>
                  <a:sym typeface="League Spartan"/>
                </a:rPr>
                <a:t>19H</a:t>
              </a:r>
            </a:p>
          </p:txBody>
        </p:sp>
      </p:grpSp>
      <p:sp>
        <p:nvSpPr>
          <p:cNvPr id="48" name="TextBox 48"/>
          <p:cNvSpPr txBox="1"/>
          <p:nvPr/>
        </p:nvSpPr>
        <p:spPr>
          <a:xfrm>
            <a:off x="1175223" y="7996720"/>
            <a:ext cx="3852965" cy="182202"/>
          </a:xfrm>
          <a:prstGeom prst="rect">
            <a:avLst/>
          </a:prstGeom>
        </p:spPr>
        <p:txBody>
          <a:bodyPr lIns="0" tIns="0" rIns="0" bIns="0" rtlCol="0" anchor="t">
            <a:spAutoFit/>
          </a:bodyPr>
          <a:lstStyle/>
          <a:p>
            <a:pPr algn="just">
              <a:lnSpc>
                <a:spcPts val="1590"/>
              </a:lnSpc>
            </a:pPr>
            <a:r>
              <a:rPr lang="en-US" sz="969" b="1">
                <a:solidFill>
                  <a:srgbClr val="000000"/>
                </a:solidFill>
                <a:latin typeface="Agrandir Narrow Bold"/>
                <a:ea typeface="Agrandir Narrow Bold"/>
                <a:cs typeface="Agrandir Narrow Bold"/>
                <a:sym typeface="Agrandir Narrow Bold"/>
              </a:rPr>
              <a:t>Palestra</a:t>
            </a:r>
          </a:p>
        </p:txBody>
      </p:sp>
      <p:sp>
        <p:nvSpPr>
          <p:cNvPr id="49" name="TextBox 49"/>
          <p:cNvSpPr txBox="1"/>
          <p:nvPr/>
        </p:nvSpPr>
        <p:spPr>
          <a:xfrm>
            <a:off x="1141410" y="8282468"/>
            <a:ext cx="5515874" cy="377570"/>
          </a:xfrm>
          <a:prstGeom prst="rect">
            <a:avLst/>
          </a:prstGeom>
        </p:spPr>
        <p:txBody>
          <a:bodyPr lIns="0" tIns="0" rIns="0" bIns="0" rtlCol="0" anchor="t">
            <a:spAutoFit/>
          </a:bodyPr>
          <a:lstStyle/>
          <a:p>
            <a:pPr marL="209307" lvl="1" indent="-104654" algn="just">
              <a:lnSpc>
                <a:spcPts val="1473"/>
              </a:lnSpc>
              <a:buFont typeface="Arial"/>
              <a:buChar char="•"/>
            </a:pPr>
            <a:r>
              <a:rPr lang="en-US" sz="969" spc="10">
                <a:solidFill>
                  <a:srgbClr val="000000"/>
                </a:solidFill>
                <a:latin typeface="Agrandir Narrow"/>
                <a:ea typeface="Agrandir Narrow"/>
                <a:cs typeface="Agrandir Narrow"/>
                <a:sym typeface="Agrandir Narrow"/>
              </a:rPr>
              <a:t>PANORAMA DOS ESTUDOS DAS LÍNGUAS DE SINAIS COM TÉCNICAS DE NEUROIMAGEM</a:t>
            </a:r>
          </a:p>
          <a:p>
            <a:pPr algn="just">
              <a:lnSpc>
                <a:spcPts val="1473"/>
              </a:lnSpc>
            </a:pPr>
            <a:r>
              <a:rPr lang="en-US" sz="969" spc="10">
                <a:solidFill>
                  <a:srgbClr val="000000"/>
                </a:solidFill>
                <a:latin typeface="Agrandir Narrow"/>
                <a:ea typeface="Agrandir Narrow"/>
                <a:cs typeface="Agrandir Narrow"/>
                <a:sym typeface="Agrandir Narrow"/>
              </a:rPr>
              <a:t>       PROFA. DRA. SYLVIA LIA GRESPAN NEVES (USP)</a:t>
            </a:r>
          </a:p>
        </p:txBody>
      </p:sp>
      <p:sp>
        <p:nvSpPr>
          <p:cNvPr id="50" name="TextBox 50"/>
          <p:cNvSpPr txBox="1"/>
          <p:nvPr/>
        </p:nvSpPr>
        <p:spPr>
          <a:xfrm>
            <a:off x="1346661" y="4440676"/>
            <a:ext cx="3852965" cy="182202"/>
          </a:xfrm>
          <a:prstGeom prst="rect">
            <a:avLst/>
          </a:prstGeom>
        </p:spPr>
        <p:txBody>
          <a:bodyPr lIns="0" tIns="0" rIns="0" bIns="0" rtlCol="0" anchor="t">
            <a:spAutoFit/>
          </a:bodyPr>
          <a:lstStyle/>
          <a:p>
            <a:pPr algn="just">
              <a:lnSpc>
                <a:spcPts val="1590"/>
              </a:lnSpc>
            </a:pPr>
            <a:r>
              <a:rPr lang="en-US" sz="969" b="1">
                <a:solidFill>
                  <a:srgbClr val="000000"/>
                </a:solidFill>
                <a:latin typeface="Agrandir Narrow Bold"/>
                <a:ea typeface="Agrandir Narrow Bold"/>
                <a:cs typeface="Agrandir Narrow Bold"/>
                <a:sym typeface="Agrandir Narrow Bold"/>
              </a:rPr>
              <a:t>Credenciamento e retirada dos crachás</a:t>
            </a:r>
          </a:p>
        </p:txBody>
      </p:sp>
      <p:grpSp>
        <p:nvGrpSpPr>
          <p:cNvPr id="51" name="Group 51"/>
          <p:cNvGrpSpPr/>
          <p:nvPr/>
        </p:nvGrpSpPr>
        <p:grpSpPr>
          <a:xfrm>
            <a:off x="1086669" y="4032747"/>
            <a:ext cx="559042" cy="303169"/>
            <a:chOff x="0" y="0"/>
            <a:chExt cx="745500" cy="404285"/>
          </a:xfrm>
        </p:grpSpPr>
        <p:grpSp>
          <p:nvGrpSpPr>
            <p:cNvPr id="52" name="Group 52"/>
            <p:cNvGrpSpPr/>
            <p:nvPr/>
          </p:nvGrpSpPr>
          <p:grpSpPr>
            <a:xfrm>
              <a:off x="0" y="0"/>
              <a:ext cx="715837" cy="404285"/>
              <a:chOff x="0" y="0"/>
              <a:chExt cx="1674202" cy="945543"/>
            </a:xfrm>
          </p:grpSpPr>
          <p:sp>
            <p:nvSpPr>
              <p:cNvPr id="53" name="Freeform 53"/>
              <p:cNvSpPr/>
              <p:nvPr/>
            </p:nvSpPr>
            <p:spPr>
              <a:xfrm>
                <a:off x="0" y="0"/>
                <a:ext cx="1674202" cy="945543"/>
              </a:xfrm>
              <a:custGeom>
                <a:avLst/>
                <a:gdLst/>
                <a:ahLst/>
                <a:cxnLst/>
                <a:rect l="l" t="t" r="r" b="b"/>
                <a:pathLst>
                  <a:path w="1674202" h="945543">
                    <a:moveTo>
                      <a:pt x="1549742" y="945543"/>
                    </a:moveTo>
                    <a:lnTo>
                      <a:pt x="124460" y="945543"/>
                    </a:lnTo>
                    <a:cubicBezTo>
                      <a:pt x="55880" y="945543"/>
                      <a:pt x="0" y="889663"/>
                      <a:pt x="0" y="821083"/>
                    </a:cubicBezTo>
                    <a:lnTo>
                      <a:pt x="0" y="124460"/>
                    </a:lnTo>
                    <a:cubicBezTo>
                      <a:pt x="0" y="55880"/>
                      <a:pt x="55880" y="0"/>
                      <a:pt x="124460" y="0"/>
                    </a:cubicBezTo>
                    <a:lnTo>
                      <a:pt x="1549742" y="0"/>
                    </a:lnTo>
                    <a:cubicBezTo>
                      <a:pt x="1618322" y="0"/>
                      <a:pt x="1674202" y="55880"/>
                      <a:pt x="1674202" y="124460"/>
                    </a:cubicBezTo>
                    <a:lnTo>
                      <a:pt x="1674202" y="821083"/>
                    </a:lnTo>
                    <a:cubicBezTo>
                      <a:pt x="1674202" y="889663"/>
                      <a:pt x="1618322" y="945543"/>
                      <a:pt x="1549742" y="945543"/>
                    </a:cubicBezTo>
                    <a:close/>
                  </a:path>
                </a:pathLst>
              </a:custGeom>
              <a:solidFill>
                <a:srgbClr val="FF971C"/>
              </a:solidFill>
            </p:spPr>
            <p:txBody>
              <a:bodyPr/>
              <a:lstStyle/>
              <a:p>
                <a:endParaRPr lang="pt-BR"/>
              </a:p>
            </p:txBody>
          </p:sp>
        </p:grpSp>
        <p:sp>
          <p:nvSpPr>
            <p:cNvPr id="54" name="Freeform 54"/>
            <p:cNvSpPr/>
            <p:nvPr/>
          </p:nvSpPr>
          <p:spPr>
            <a:xfrm>
              <a:off x="118660" y="126931"/>
              <a:ext cx="132184" cy="132184"/>
            </a:xfrm>
            <a:custGeom>
              <a:avLst/>
              <a:gdLst/>
              <a:ahLst/>
              <a:cxnLst/>
              <a:rect l="l" t="t" r="r" b="b"/>
              <a:pathLst>
                <a:path w="132184" h="132184">
                  <a:moveTo>
                    <a:pt x="0" y="0"/>
                  </a:moveTo>
                  <a:lnTo>
                    <a:pt x="132184" y="0"/>
                  </a:lnTo>
                  <a:lnTo>
                    <a:pt x="132184" y="132184"/>
                  </a:lnTo>
                  <a:lnTo>
                    <a:pt x="0" y="13218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pt-BR"/>
            </a:p>
          </p:txBody>
        </p:sp>
        <p:sp>
          <p:nvSpPr>
            <p:cNvPr id="55" name="TextBox 55"/>
            <p:cNvSpPr txBox="1"/>
            <p:nvPr/>
          </p:nvSpPr>
          <p:spPr>
            <a:xfrm>
              <a:off x="276755" y="133393"/>
              <a:ext cx="468745" cy="136789"/>
            </a:xfrm>
            <a:prstGeom prst="rect">
              <a:avLst/>
            </a:prstGeom>
          </p:spPr>
          <p:txBody>
            <a:bodyPr lIns="0" tIns="0" rIns="0" bIns="0" rtlCol="0" anchor="t">
              <a:spAutoFit/>
            </a:bodyPr>
            <a:lstStyle/>
            <a:p>
              <a:pPr>
                <a:lnSpc>
                  <a:spcPts val="838"/>
                </a:lnSpc>
              </a:pPr>
              <a:r>
                <a:rPr lang="en-US" sz="813">
                  <a:solidFill>
                    <a:srgbClr val="231F20"/>
                  </a:solidFill>
                  <a:latin typeface="League Spartan"/>
                  <a:ea typeface="League Spartan"/>
                  <a:cs typeface="League Spartan"/>
                  <a:sym typeface="League Spartan"/>
                </a:rPr>
                <a:t>16H</a:t>
              </a:r>
            </a:p>
          </p:txBody>
        </p:sp>
      </p:grpSp>
      <p:sp>
        <p:nvSpPr>
          <p:cNvPr id="56" name="TextBox 56"/>
          <p:cNvSpPr txBox="1"/>
          <p:nvPr/>
        </p:nvSpPr>
        <p:spPr>
          <a:xfrm>
            <a:off x="3736" y="2124146"/>
            <a:ext cx="7558878" cy="326564"/>
          </a:xfrm>
          <a:prstGeom prst="rect">
            <a:avLst/>
          </a:prstGeom>
        </p:spPr>
        <p:txBody>
          <a:bodyPr lIns="0" tIns="0" rIns="0" bIns="0" rtlCol="0" anchor="t">
            <a:spAutoFit/>
          </a:bodyPr>
          <a:lstStyle/>
          <a:p>
            <a:pPr algn="ctr">
              <a:lnSpc>
                <a:spcPts val="2475"/>
              </a:lnSpc>
            </a:pPr>
            <a:r>
              <a:rPr lang="en-US" sz="2500" b="1" dirty="0" err="1">
                <a:latin typeface="Agrandir Narrow Bold"/>
                <a:ea typeface="Agrandir Narrow Bold"/>
                <a:cs typeface="Agrandir Narrow Bold"/>
                <a:sym typeface="Agrandir Narrow Bold"/>
              </a:rPr>
              <a:t>Programação</a:t>
            </a:r>
            <a:endParaRPr lang="en-US" sz="2500" b="1" dirty="0">
              <a:latin typeface="Agrandir Narrow Bold"/>
              <a:ea typeface="Agrandir Narrow Bold"/>
              <a:cs typeface="Agrandir Narrow Bold"/>
              <a:sym typeface="Agrandir Narrow Bold"/>
            </a:endParaRPr>
          </a:p>
        </p:txBody>
      </p:sp>
      <p:grpSp>
        <p:nvGrpSpPr>
          <p:cNvPr id="67" name="Agrupar 66">
            <a:extLst>
              <a:ext uri="{FF2B5EF4-FFF2-40B4-BE49-F238E27FC236}">
                <a16:creationId xmlns:a16="http://schemas.microsoft.com/office/drawing/2014/main" id="{B439EB9D-3BF5-EB4E-EF64-C5C91A1583DE}"/>
              </a:ext>
            </a:extLst>
          </p:cNvPr>
          <p:cNvGrpSpPr/>
          <p:nvPr/>
        </p:nvGrpSpPr>
        <p:grpSpPr>
          <a:xfrm>
            <a:off x="493626" y="577787"/>
            <a:ext cx="6549899" cy="964636"/>
            <a:chOff x="465975" y="289767"/>
            <a:chExt cx="6549899" cy="964636"/>
          </a:xfrm>
        </p:grpSpPr>
        <p:pic>
          <p:nvPicPr>
            <p:cNvPr id="68" name="object 52">
              <a:extLst>
                <a:ext uri="{FF2B5EF4-FFF2-40B4-BE49-F238E27FC236}">
                  <a16:creationId xmlns:a16="http://schemas.microsoft.com/office/drawing/2014/main" id="{FFB5B419-FD92-3D5E-4B60-E5299888421B}"/>
                </a:ext>
              </a:extLst>
            </p:cNvPr>
            <p:cNvPicPr/>
            <p:nvPr/>
          </p:nvPicPr>
          <p:blipFill>
            <a:blip r:embed="rId4" cstate="print"/>
            <a:stretch>
              <a:fillRect/>
            </a:stretch>
          </p:blipFill>
          <p:spPr>
            <a:xfrm>
              <a:off x="465975" y="289767"/>
              <a:ext cx="1743423" cy="964636"/>
            </a:xfrm>
            <a:prstGeom prst="rect">
              <a:avLst/>
            </a:prstGeom>
          </p:spPr>
        </p:pic>
        <p:pic>
          <p:nvPicPr>
            <p:cNvPr id="69" name="object 53">
              <a:extLst>
                <a:ext uri="{FF2B5EF4-FFF2-40B4-BE49-F238E27FC236}">
                  <a16:creationId xmlns:a16="http://schemas.microsoft.com/office/drawing/2014/main" id="{9FB2A89E-D54E-A10B-3804-FBD0ABB9ACCC}"/>
                </a:ext>
              </a:extLst>
            </p:cNvPr>
            <p:cNvPicPr/>
            <p:nvPr/>
          </p:nvPicPr>
          <p:blipFill>
            <a:blip r:embed="rId5" cstate="print"/>
            <a:stretch>
              <a:fillRect/>
            </a:stretch>
          </p:blipFill>
          <p:spPr>
            <a:xfrm>
              <a:off x="5177972" y="704878"/>
              <a:ext cx="1837902" cy="498225"/>
            </a:xfrm>
            <a:prstGeom prst="rect">
              <a:avLst/>
            </a:prstGeom>
          </p:spPr>
        </p:pic>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462573" y="2832255"/>
            <a:ext cx="6579098" cy="2074415"/>
            <a:chOff x="0" y="0"/>
            <a:chExt cx="3519263" cy="1109689"/>
          </a:xfrm>
        </p:grpSpPr>
        <p:sp>
          <p:nvSpPr>
            <p:cNvPr id="4" name="Freeform 4"/>
            <p:cNvSpPr/>
            <p:nvPr/>
          </p:nvSpPr>
          <p:spPr>
            <a:xfrm>
              <a:off x="0" y="0"/>
              <a:ext cx="3519263" cy="1109689"/>
            </a:xfrm>
            <a:custGeom>
              <a:avLst/>
              <a:gdLst/>
              <a:ahLst/>
              <a:cxnLst/>
              <a:rect l="l" t="t" r="r" b="b"/>
              <a:pathLst>
                <a:path w="3519263" h="1109689">
                  <a:moveTo>
                    <a:pt x="3519263" y="11766"/>
                  </a:moveTo>
                  <a:lnTo>
                    <a:pt x="3519263" y="1097923"/>
                  </a:lnTo>
                  <a:cubicBezTo>
                    <a:pt x="3519263" y="1104421"/>
                    <a:pt x="3513996" y="1109689"/>
                    <a:pt x="3507498" y="1109689"/>
                  </a:cubicBezTo>
                  <a:lnTo>
                    <a:pt x="11766" y="1109689"/>
                  </a:lnTo>
                  <a:cubicBezTo>
                    <a:pt x="5268" y="1109689"/>
                    <a:pt x="0" y="1104421"/>
                    <a:pt x="0" y="1097923"/>
                  </a:cubicBezTo>
                  <a:lnTo>
                    <a:pt x="0" y="11766"/>
                  </a:lnTo>
                  <a:cubicBezTo>
                    <a:pt x="0" y="5268"/>
                    <a:pt x="5268" y="0"/>
                    <a:pt x="11766" y="0"/>
                  </a:cubicBezTo>
                  <a:lnTo>
                    <a:pt x="3507498" y="0"/>
                  </a:lnTo>
                  <a:cubicBezTo>
                    <a:pt x="3513996" y="0"/>
                    <a:pt x="3519263" y="5268"/>
                    <a:pt x="3519263" y="11766"/>
                  </a:cubicBezTo>
                  <a:close/>
                </a:path>
              </a:pathLst>
            </a:custGeom>
            <a:solidFill>
              <a:srgbClr val="DFDFDF">
                <a:alpha val="14902"/>
              </a:srgbClr>
            </a:solidFill>
            <a:ln w="9525" cap="sq">
              <a:solidFill>
                <a:srgbClr val="939393">
                  <a:alpha val="14902"/>
                </a:srgbClr>
              </a:solidFill>
              <a:prstDash val="solid"/>
              <a:miter/>
            </a:ln>
          </p:spPr>
          <p:txBody>
            <a:bodyPr/>
            <a:lstStyle/>
            <a:p>
              <a:endParaRPr lang="pt-BR"/>
            </a:p>
          </p:txBody>
        </p:sp>
        <p:sp>
          <p:nvSpPr>
            <p:cNvPr id="5" name="TextBox 5"/>
            <p:cNvSpPr txBox="1"/>
            <p:nvPr/>
          </p:nvSpPr>
          <p:spPr>
            <a:xfrm>
              <a:off x="0" y="-19050"/>
              <a:ext cx="3519263" cy="1128739"/>
            </a:xfrm>
            <a:prstGeom prst="rect">
              <a:avLst/>
            </a:prstGeom>
          </p:spPr>
          <p:txBody>
            <a:bodyPr lIns="30677" tIns="30677" rIns="30677" bIns="30677" rtlCol="0" anchor="ctr"/>
            <a:lstStyle/>
            <a:p>
              <a:pPr algn="ctr">
                <a:lnSpc>
                  <a:spcPts val="1130"/>
                </a:lnSpc>
              </a:pPr>
              <a:endParaRPr/>
            </a:p>
          </p:txBody>
        </p:sp>
      </p:grpSp>
      <p:grpSp>
        <p:nvGrpSpPr>
          <p:cNvPr id="6" name="Group 6"/>
          <p:cNvGrpSpPr/>
          <p:nvPr/>
        </p:nvGrpSpPr>
        <p:grpSpPr>
          <a:xfrm>
            <a:off x="462573" y="3650200"/>
            <a:ext cx="6579098" cy="6085217"/>
            <a:chOff x="0" y="0"/>
            <a:chExt cx="3519263" cy="3255230"/>
          </a:xfrm>
        </p:grpSpPr>
        <p:sp>
          <p:nvSpPr>
            <p:cNvPr id="7" name="Freeform 7"/>
            <p:cNvSpPr/>
            <p:nvPr/>
          </p:nvSpPr>
          <p:spPr>
            <a:xfrm>
              <a:off x="0" y="0"/>
              <a:ext cx="3519263" cy="3255230"/>
            </a:xfrm>
            <a:custGeom>
              <a:avLst/>
              <a:gdLst/>
              <a:ahLst/>
              <a:cxnLst/>
              <a:rect l="l" t="t" r="r" b="b"/>
              <a:pathLst>
                <a:path w="3519263" h="3255230">
                  <a:moveTo>
                    <a:pt x="3519263" y="0"/>
                  </a:moveTo>
                  <a:lnTo>
                    <a:pt x="3519263" y="3255230"/>
                  </a:lnTo>
                  <a:lnTo>
                    <a:pt x="0" y="3255230"/>
                  </a:lnTo>
                  <a:lnTo>
                    <a:pt x="0" y="0"/>
                  </a:lnTo>
                  <a:close/>
                </a:path>
              </a:pathLst>
            </a:custGeom>
            <a:solidFill>
              <a:srgbClr val="FFFFFF"/>
            </a:solidFill>
            <a:ln w="9525" cap="sq">
              <a:solidFill>
                <a:srgbClr val="F0F0F0"/>
              </a:solidFill>
              <a:prstDash val="solid"/>
              <a:miter/>
            </a:ln>
          </p:spPr>
          <p:txBody>
            <a:bodyPr/>
            <a:lstStyle/>
            <a:p>
              <a:endParaRPr lang="pt-BR"/>
            </a:p>
          </p:txBody>
        </p:sp>
        <p:sp>
          <p:nvSpPr>
            <p:cNvPr id="8" name="TextBox 8"/>
            <p:cNvSpPr txBox="1"/>
            <p:nvPr/>
          </p:nvSpPr>
          <p:spPr>
            <a:xfrm>
              <a:off x="0" y="-19050"/>
              <a:ext cx="3519263" cy="3274280"/>
            </a:xfrm>
            <a:prstGeom prst="rect">
              <a:avLst/>
            </a:prstGeom>
          </p:spPr>
          <p:txBody>
            <a:bodyPr lIns="30677" tIns="30677" rIns="30677" bIns="30677" rtlCol="0" anchor="ctr"/>
            <a:lstStyle/>
            <a:p>
              <a:pPr algn="ctr">
                <a:lnSpc>
                  <a:spcPts val="1130"/>
                </a:lnSpc>
              </a:pPr>
              <a:endParaRPr/>
            </a:p>
          </p:txBody>
        </p:sp>
      </p:grpSp>
      <p:grpSp>
        <p:nvGrpSpPr>
          <p:cNvPr id="9" name="Group 9"/>
          <p:cNvGrpSpPr/>
          <p:nvPr/>
        </p:nvGrpSpPr>
        <p:grpSpPr>
          <a:xfrm>
            <a:off x="708110" y="5429346"/>
            <a:ext cx="6089407" cy="988861"/>
            <a:chOff x="0" y="0"/>
            <a:chExt cx="3257320" cy="528982"/>
          </a:xfrm>
        </p:grpSpPr>
        <p:sp>
          <p:nvSpPr>
            <p:cNvPr id="10" name="Freeform 10"/>
            <p:cNvSpPr/>
            <p:nvPr/>
          </p:nvSpPr>
          <p:spPr>
            <a:xfrm>
              <a:off x="0" y="0"/>
              <a:ext cx="3257319" cy="528982"/>
            </a:xfrm>
            <a:custGeom>
              <a:avLst/>
              <a:gdLst/>
              <a:ahLst/>
              <a:cxnLst/>
              <a:rect l="l" t="t" r="r" b="b"/>
              <a:pathLst>
                <a:path w="3257319" h="528982">
                  <a:moveTo>
                    <a:pt x="3257319" y="12712"/>
                  </a:moveTo>
                  <a:lnTo>
                    <a:pt x="3257319" y="516270"/>
                  </a:lnTo>
                  <a:cubicBezTo>
                    <a:pt x="3257319" y="523291"/>
                    <a:pt x="3251628" y="528982"/>
                    <a:pt x="3244608" y="528982"/>
                  </a:cubicBezTo>
                  <a:lnTo>
                    <a:pt x="12712" y="528982"/>
                  </a:lnTo>
                  <a:cubicBezTo>
                    <a:pt x="9340" y="528982"/>
                    <a:pt x="6107" y="527643"/>
                    <a:pt x="3723" y="525259"/>
                  </a:cubicBezTo>
                  <a:cubicBezTo>
                    <a:pt x="1339" y="522875"/>
                    <a:pt x="0" y="519642"/>
                    <a:pt x="0" y="516270"/>
                  </a:cubicBezTo>
                  <a:lnTo>
                    <a:pt x="0" y="12712"/>
                  </a:lnTo>
                  <a:cubicBezTo>
                    <a:pt x="0" y="5691"/>
                    <a:pt x="5691" y="0"/>
                    <a:pt x="12712" y="0"/>
                  </a:cubicBezTo>
                  <a:lnTo>
                    <a:pt x="3244608" y="0"/>
                  </a:lnTo>
                  <a:cubicBezTo>
                    <a:pt x="3251628" y="0"/>
                    <a:pt x="3257319" y="5691"/>
                    <a:pt x="3257319" y="12712"/>
                  </a:cubicBezTo>
                  <a:close/>
                </a:path>
              </a:pathLst>
            </a:custGeom>
            <a:solidFill>
              <a:srgbClr val="DFDFDF">
                <a:alpha val="14902"/>
              </a:srgbClr>
            </a:solidFill>
            <a:ln w="9525" cap="sq">
              <a:solidFill>
                <a:srgbClr val="939393">
                  <a:alpha val="14902"/>
                </a:srgbClr>
              </a:solidFill>
              <a:prstDash val="solid"/>
              <a:miter/>
            </a:ln>
          </p:spPr>
          <p:txBody>
            <a:bodyPr/>
            <a:lstStyle/>
            <a:p>
              <a:endParaRPr lang="pt-BR"/>
            </a:p>
          </p:txBody>
        </p:sp>
        <p:sp>
          <p:nvSpPr>
            <p:cNvPr id="11" name="TextBox 11"/>
            <p:cNvSpPr txBox="1"/>
            <p:nvPr/>
          </p:nvSpPr>
          <p:spPr>
            <a:xfrm>
              <a:off x="0" y="-19050"/>
              <a:ext cx="3257320" cy="548032"/>
            </a:xfrm>
            <a:prstGeom prst="rect">
              <a:avLst/>
            </a:prstGeom>
          </p:spPr>
          <p:txBody>
            <a:bodyPr lIns="30677" tIns="30677" rIns="30677" bIns="30677" rtlCol="0" anchor="ctr"/>
            <a:lstStyle/>
            <a:p>
              <a:pPr algn="ctr">
                <a:lnSpc>
                  <a:spcPts val="1130"/>
                </a:lnSpc>
              </a:pPr>
              <a:endParaRPr/>
            </a:p>
          </p:txBody>
        </p:sp>
      </p:grpSp>
      <p:sp>
        <p:nvSpPr>
          <p:cNvPr id="12" name="TextBox 12"/>
          <p:cNvSpPr txBox="1"/>
          <p:nvPr/>
        </p:nvSpPr>
        <p:spPr>
          <a:xfrm>
            <a:off x="1110358" y="5618451"/>
            <a:ext cx="3496403" cy="182202"/>
          </a:xfrm>
          <a:prstGeom prst="rect">
            <a:avLst/>
          </a:prstGeom>
        </p:spPr>
        <p:txBody>
          <a:bodyPr lIns="0" tIns="0" rIns="0" bIns="0" rtlCol="0" anchor="t">
            <a:spAutoFit/>
          </a:bodyPr>
          <a:lstStyle/>
          <a:p>
            <a:pPr algn="just">
              <a:lnSpc>
                <a:spcPts val="1590"/>
              </a:lnSpc>
            </a:pPr>
            <a:r>
              <a:rPr lang="en-US" sz="969" b="1">
                <a:solidFill>
                  <a:srgbClr val="000000"/>
                </a:solidFill>
                <a:latin typeface="Agrandir Narrow Bold"/>
                <a:ea typeface="Agrandir Narrow Bold"/>
                <a:cs typeface="Agrandir Narrow Bold"/>
                <a:sym typeface="Agrandir Narrow Bold"/>
              </a:rPr>
              <a:t>Palestra online</a:t>
            </a:r>
          </a:p>
        </p:txBody>
      </p:sp>
      <p:sp>
        <p:nvSpPr>
          <p:cNvPr id="13" name="TextBox 13"/>
          <p:cNvSpPr txBox="1"/>
          <p:nvPr/>
        </p:nvSpPr>
        <p:spPr>
          <a:xfrm>
            <a:off x="1079673" y="5860013"/>
            <a:ext cx="5546558" cy="562250"/>
          </a:xfrm>
          <a:prstGeom prst="rect">
            <a:avLst/>
          </a:prstGeom>
        </p:spPr>
        <p:txBody>
          <a:bodyPr lIns="0" tIns="0" rIns="0" bIns="0" rtlCol="0" anchor="t">
            <a:spAutoFit/>
          </a:bodyPr>
          <a:lstStyle/>
          <a:p>
            <a:pPr marL="209308" lvl="1" indent="-104654" algn="just">
              <a:lnSpc>
                <a:spcPts val="1473"/>
              </a:lnSpc>
              <a:buFont typeface="Arial"/>
              <a:buChar char="•"/>
            </a:pPr>
            <a:r>
              <a:rPr lang="en-US" sz="969" spc="10">
                <a:solidFill>
                  <a:srgbClr val="000000"/>
                </a:solidFill>
                <a:latin typeface="Agrandir Narrow"/>
                <a:ea typeface="Agrandir Narrow"/>
                <a:cs typeface="Agrandir Narrow"/>
                <a:sym typeface="Agrandir Narrow"/>
              </a:rPr>
              <a:t>TECNOLOGIA, GRAMÁTICA E FUTURO: A VISÃO SURDA SOBRE INTELIGÊNCIA ARTIFICIAL EM LIBRAS</a:t>
            </a:r>
          </a:p>
          <a:p>
            <a:pPr algn="just">
              <a:lnSpc>
                <a:spcPts val="1473"/>
              </a:lnSpc>
            </a:pPr>
            <a:r>
              <a:rPr lang="en-US" sz="969" spc="10">
                <a:solidFill>
                  <a:srgbClr val="000000"/>
                </a:solidFill>
                <a:latin typeface="Agrandir Narrow"/>
                <a:ea typeface="Agrandir Narrow"/>
                <a:cs typeface="Agrandir Narrow"/>
                <a:sym typeface="Agrandir Narrow"/>
              </a:rPr>
              <a:t>        PROF. DR. GABRIEL FRANCA DO COUTO (UFOP)</a:t>
            </a:r>
          </a:p>
          <a:p>
            <a:pPr algn="just">
              <a:lnSpc>
                <a:spcPts val="1473"/>
              </a:lnSpc>
            </a:pPr>
            <a:endParaRPr lang="en-US" sz="969" spc="10">
              <a:solidFill>
                <a:srgbClr val="000000"/>
              </a:solidFill>
              <a:latin typeface="Agrandir Narrow"/>
              <a:ea typeface="Agrandir Narrow"/>
              <a:cs typeface="Agrandir Narrow"/>
              <a:sym typeface="Agrandir Narrow"/>
            </a:endParaRPr>
          </a:p>
        </p:txBody>
      </p:sp>
      <p:grpSp>
        <p:nvGrpSpPr>
          <p:cNvPr id="14" name="Group 14"/>
          <p:cNvGrpSpPr/>
          <p:nvPr/>
        </p:nvGrpSpPr>
        <p:grpSpPr>
          <a:xfrm>
            <a:off x="1013843" y="5280288"/>
            <a:ext cx="559042" cy="303169"/>
            <a:chOff x="0" y="0"/>
            <a:chExt cx="745500" cy="404285"/>
          </a:xfrm>
        </p:grpSpPr>
        <p:grpSp>
          <p:nvGrpSpPr>
            <p:cNvPr id="15" name="Group 15"/>
            <p:cNvGrpSpPr/>
            <p:nvPr/>
          </p:nvGrpSpPr>
          <p:grpSpPr>
            <a:xfrm>
              <a:off x="0" y="0"/>
              <a:ext cx="715837" cy="404285"/>
              <a:chOff x="0" y="0"/>
              <a:chExt cx="1674202" cy="945543"/>
            </a:xfrm>
          </p:grpSpPr>
          <p:sp>
            <p:nvSpPr>
              <p:cNvPr id="16" name="Freeform 16"/>
              <p:cNvSpPr/>
              <p:nvPr/>
            </p:nvSpPr>
            <p:spPr>
              <a:xfrm>
                <a:off x="0" y="0"/>
                <a:ext cx="1674202" cy="945543"/>
              </a:xfrm>
              <a:custGeom>
                <a:avLst/>
                <a:gdLst/>
                <a:ahLst/>
                <a:cxnLst/>
                <a:rect l="l" t="t" r="r" b="b"/>
                <a:pathLst>
                  <a:path w="1674202" h="945543">
                    <a:moveTo>
                      <a:pt x="1549742" y="945543"/>
                    </a:moveTo>
                    <a:lnTo>
                      <a:pt x="124460" y="945543"/>
                    </a:lnTo>
                    <a:cubicBezTo>
                      <a:pt x="55880" y="945543"/>
                      <a:pt x="0" y="889663"/>
                      <a:pt x="0" y="821083"/>
                    </a:cubicBezTo>
                    <a:lnTo>
                      <a:pt x="0" y="124460"/>
                    </a:lnTo>
                    <a:cubicBezTo>
                      <a:pt x="0" y="55880"/>
                      <a:pt x="55880" y="0"/>
                      <a:pt x="124460" y="0"/>
                    </a:cubicBezTo>
                    <a:lnTo>
                      <a:pt x="1549742" y="0"/>
                    </a:lnTo>
                    <a:cubicBezTo>
                      <a:pt x="1618322" y="0"/>
                      <a:pt x="1674202" y="55880"/>
                      <a:pt x="1674202" y="124460"/>
                    </a:cubicBezTo>
                    <a:lnTo>
                      <a:pt x="1674202" y="821083"/>
                    </a:lnTo>
                    <a:cubicBezTo>
                      <a:pt x="1674202" y="889663"/>
                      <a:pt x="1618322" y="945543"/>
                      <a:pt x="1549742" y="945543"/>
                    </a:cubicBezTo>
                    <a:close/>
                  </a:path>
                </a:pathLst>
              </a:custGeom>
              <a:solidFill>
                <a:srgbClr val="098488"/>
              </a:solidFill>
            </p:spPr>
            <p:txBody>
              <a:bodyPr/>
              <a:lstStyle/>
              <a:p>
                <a:endParaRPr lang="pt-BR"/>
              </a:p>
            </p:txBody>
          </p:sp>
        </p:grpSp>
        <p:sp>
          <p:nvSpPr>
            <p:cNvPr id="17" name="Freeform 17"/>
            <p:cNvSpPr/>
            <p:nvPr/>
          </p:nvSpPr>
          <p:spPr>
            <a:xfrm>
              <a:off x="118660" y="126931"/>
              <a:ext cx="132184" cy="132184"/>
            </a:xfrm>
            <a:custGeom>
              <a:avLst/>
              <a:gdLst/>
              <a:ahLst/>
              <a:cxnLst/>
              <a:rect l="l" t="t" r="r" b="b"/>
              <a:pathLst>
                <a:path w="132184" h="132184">
                  <a:moveTo>
                    <a:pt x="0" y="0"/>
                  </a:moveTo>
                  <a:lnTo>
                    <a:pt x="132184" y="0"/>
                  </a:lnTo>
                  <a:lnTo>
                    <a:pt x="132184" y="132184"/>
                  </a:lnTo>
                  <a:lnTo>
                    <a:pt x="0" y="13218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pt-BR"/>
            </a:p>
          </p:txBody>
        </p:sp>
        <p:sp>
          <p:nvSpPr>
            <p:cNvPr id="18" name="TextBox 18"/>
            <p:cNvSpPr txBox="1"/>
            <p:nvPr/>
          </p:nvSpPr>
          <p:spPr>
            <a:xfrm>
              <a:off x="276755" y="133393"/>
              <a:ext cx="468745" cy="136789"/>
            </a:xfrm>
            <a:prstGeom prst="rect">
              <a:avLst/>
            </a:prstGeom>
          </p:spPr>
          <p:txBody>
            <a:bodyPr lIns="0" tIns="0" rIns="0" bIns="0" rtlCol="0" anchor="t">
              <a:spAutoFit/>
            </a:bodyPr>
            <a:lstStyle/>
            <a:p>
              <a:pPr>
                <a:lnSpc>
                  <a:spcPts val="838"/>
                </a:lnSpc>
              </a:pPr>
              <a:r>
                <a:rPr lang="en-US" sz="813">
                  <a:solidFill>
                    <a:srgbClr val="FFFFFF"/>
                  </a:solidFill>
                  <a:latin typeface="League Spartan"/>
                  <a:ea typeface="League Spartan"/>
                  <a:cs typeface="League Spartan"/>
                  <a:sym typeface="League Spartan"/>
                </a:rPr>
                <a:t>14H</a:t>
              </a:r>
            </a:p>
          </p:txBody>
        </p:sp>
      </p:grpSp>
      <p:grpSp>
        <p:nvGrpSpPr>
          <p:cNvPr id="19" name="Group 19"/>
          <p:cNvGrpSpPr/>
          <p:nvPr/>
        </p:nvGrpSpPr>
        <p:grpSpPr>
          <a:xfrm>
            <a:off x="1675054" y="5274348"/>
            <a:ext cx="1814732" cy="306043"/>
            <a:chOff x="0" y="0"/>
            <a:chExt cx="3915550" cy="660400"/>
          </a:xfrm>
        </p:grpSpPr>
        <p:sp>
          <p:nvSpPr>
            <p:cNvPr id="20" name="Freeform 20"/>
            <p:cNvSpPr/>
            <p:nvPr/>
          </p:nvSpPr>
          <p:spPr>
            <a:xfrm>
              <a:off x="0" y="0"/>
              <a:ext cx="3915550" cy="660400"/>
            </a:xfrm>
            <a:custGeom>
              <a:avLst/>
              <a:gdLst/>
              <a:ahLst/>
              <a:cxnLst/>
              <a:rect l="l" t="t" r="r" b="b"/>
              <a:pathLst>
                <a:path w="3915550" h="660400">
                  <a:moveTo>
                    <a:pt x="3791090" y="660400"/>
                  </a:moveTo>
                  <a:lnTo>
                    <a:pt x="124460" y="660400"/>
                  </a:lnTo>
                  <a:cubicBezTo>
                    <a:pt x="55880" y="660400"/>
                    <a:pt x="0" y="604520"/>
                    <a:pt x="0" y="535940"/>
                  </a:cubicBezTo>
                  <a:lnTo>
                    <a:pt x="0" y="124460"/>
                  </a:lnTo>
                  <a:cubicBezTo>
                    <a:pt x="0" y="55880"/>
                    <a:pt x="55880" y="0"/>
                    <a:pt x="124460" y="0"/>
                  </a:cubicBezTo>
                  <a:lnTo>
                    <a:pt x="3791090" y="0"/>
                  </a:lnTo>
                  <a:cubicBezTo>
                    <a:pt x="3859670" y="0"/>
                    <a:pt x="3915550" y="55880"/>
                    <a:pt x="3915550" y="124460"/>
                  </a:cubicBezTo>
                  <a:lnTo>
                    <a:pt x="3915550" y="535940"/>
                  </a:lnTo>
                  <a:cubicBezTo>
                    <a:pt x="3915550" y="604520"/>
                    <a:pt x="3859670" y="660400"/>
                    <a:pt x="3791090" y="660400"/>
                  </a:cubicBezTo>
                  <a:close/>
                </a:path>
              </a:pathLst>
            </a:custGeom>
            <a:solidFill>
              <a:srgbClr val="C2C2C2"/>
            </a:solidFill>
          </p:spPr>
          <p:txBody>
            <a:bodyPr/>
            <a:lstStyle/>
            <a:p>
              <a:endParaRPr lang="pt-BR"/>
            </a:p>
          </p:txBody>
        </p:sp>
      </p:grpSp>
      <p:sp>
        <p:nvSpPr>
          <p:cNvPr id="21" name="TextBox 21"/>
          <p:cNvSpPr txBox="1"/>
          <p:nvPr/>
        </p:nvSpPr>
        <p:spPr>
          <a:xfrm>
            <a:off x="1944158" y="5268554"/>
            <a:ext cx="1276522" cy="147711"/>
          </a:xfrm>
          <a:prstGeom prst="rect">
            <a:avLst/>
          </a:prstGeom>
        </p:spPr>
        <p:txBody>
          <a:bodyPr lIns="0" tIns="0" rIns="0" bIns="0" rtlCol="0" anchor="t">
            <a:spAutoFit/>
          </a:bodyPr>
          <a:lstStyle/>
          <a:p>
            <a:pPr algn="ctr">
              <a:lnSpc>
                <a:spcPts val="1339"/>
              </a:lnSpc>
            </a:pPr>
            <a:r>
              <a:rPr lang="en-US" sz="778" spc="20">
                <a:solidFill>
                  <a:srgbClr val="000000"/>
                </a:solidFill>
                <a:latin typeface="League Spartan"/>
                <a:ea typeface="League Spartan"/>
                <a:cs typeface="League Spartan"/>
                <a:sym typeface="League Spartan"/>
              </a:rPr>
              <a:t>Mediação de</a:t>
            </a:r>
          </a:p>
        </p:txBody>
      </p:sp>
      <p:sp>
        <p:nvSpPr>
          <p:cNvPr id="22" name="TextBox 22"/>
          <p:cNvSpPr txBox="1"/>
          <p:nvPr/>
        </p:nvSpPr>
        <p:spPr>
          <a:xfrm>
            <a:off x="1675054" y="5422349"/>
            <a:ext cx="1814732" cy="112729"/>
          </a:xfrm>
          <a:prstGeom prst="rect">
            <a:avLst/>
          </a:prstGeom>
        </p:spPr>
        <p:txBody>
          <a:bodyPr lIns="0" tIns="0" rIns="0" bIns="0" rtlCol="0" anchor="t">
            <a:spAutoFit/>
          </a:bodyPr>
          <a:lstStyle/>
          <a:p>
            <a:pPr algn="ctr">
              <a:lnSpc>
                <a:spcPts val="873"/>
              </a:lnSpc>
            </a:pPr>
            <a:r>
              <a:rPr lang="en-US" sz="682">
                <a:solidFill>
                  <a:srgbClr val="000000"/>
                </a:solidFill>
                <a:latin typeface="PT Sans"/>
                <a:ea typeface="PT Sans"/>
                <a:cs typeface="PT Sans"/>
                <a:sym typeface="PT Sans"/>
              </a:rPr>
              <a:t>PROF. MS. CLÓVIS BATISTA DE SOUZA (UFPR)</a:t>
            </a:r>
          </a:p>
        </p:txBody>
      </p:sp>
      <p:grpSp>
        <p:nvGrpSpPr>
          <p:cNvPr id="23" name="Group 23"/>
          <p:cNvGrpSpPr/>
          <p:nvPr/>
        </p:nvGrpSpPr>
        <p:grpSpPr>
          <a:xfrm>
            <a:off x="750414" y="6754160"/>
            <a:ext cx="6047102" cy="777604"/>
            <a:chOff x="0" y="0"/>
            <a:chExt cx="3234690" cy="415972"/>
          </a:xfrm>
        </p:grpSpPr>
        <p:sp>
          <p:nvSpPr>
            <p:cNvPr id="24" name="Freeform 24"/>
            <p:cNvSpPr/>
            <p:nvPr/>
          </p:nvSpPr>
          <p:spPr>
            <a:xfrm>
              <a:off x="0" y="0"/>
              <a:ext cx="3234690" cy="415972"/>
            </a:xfrm>
            <a:custGeom>
              <a:avLst/>
              <a:gdLst/>
              <a:ahLst/>
              <a:cxnLst/>
              <a:rect l="l" t="t" r="r" b="b"/>
              <a:pathLst>
                <a:path w="3234690" h="415972">
                  <a:moveTo>
                    <a:pt x="3234690" y="12801"/>
                  </a:moveTo>
                  <a:lnTo>
                    <a:pt x="3234690" y="403171"/>
                  </a:lnTo>
                  <a:cubicBezTo>
                    <a:pt x="3234690" y="410241"/>
                    <a:pt x="3228959" y="415972"/>
                    <a:pt x="3221889" y="415972"/>
                  </a:cubicBezTo>
                  <a:lnTo>
                    <a:pt x="12801" y="415972"/>
                  </a:lnTo>
                  <a:cubicBezTo>
                    <a:pt x="5731" y="415972"/>
                    <a:pt x="0" y="410241"/>
                    <a:pt x="0" y="403171"/>
                  </a:cubicBezTo>
                  <a:lnTo>
                    <a:pt x="0" y="12801"/>
                  </a:lnTo>
                  <a:cubicBezTo>
                    <a:pt x="0" y="5731"/>
                    <a:pt x="5731" y="0"/>
                    <a:pt x="12801" y="0"/>
                  </a:cubicBezTo>
                  <a:lnTo>
                    <a:pt x="3221889" y="0"/>
                  </a:lnTo>
                  <a:cubicBezTo>
                    <a:pt x="3228959" y="0"/>
                    <a:pt x="3234690" y="5731"/>
                    <a:pt x="3234690" y="12801"/>
                  </a:cubicBezTo>
                  <a:close/>
                </a:path>
              </a:pathLst>
            </a:custGeom>
            <a:solidFill>
              <a:srgbClr val="DFDFDF">
                <a:alpha val="14902"/>
              </a:srgbClr>
            </a:solidFill>
            <a:ln w="9525" cap="sq">
              <a:solidFill>
                <a:srgbClr val="939393">
                  <a:alpha val="14902"/>
                </a:srgbClr>
              </a:solidFill>
              <a:prstDash val="solid"/>
              <a:miter/>
            </a:ln>
          </p:spPr>
          <p:txBody>
            <a:bodyPr/>
            <a:lstStyle/>
            <a:p>
              <a:endParaRPr lang="pt-BR"/>
            </a:p>
          </p:txBody>
        </p:sp>
        <p:sp>
          <p:nvSpPr>
            <p:cNvPr id="25" name="TextBox 25"/>
            <p:cNvSpPr txBox="1"/>
            <p:nvPr/>
          </p:nvSpPr>
          <p:spPr>
            <a:xfrm>
              <a:off x="0" y="-19050"/>
              <a:ext cx="3234690" cy="435022"/>
            </a:xfrm>
            <a:prstGeom prst="rect">
              <a:avLst/>
            </a:prstGeom>
          </p:spPr>
          <p:txBody>
            <a:bodyPr lIns="30677" tIns="30677" rIns="30677" bIns="30677" rtlCol="0" anchor="ctr"/>
            <a:lstStyle/>
            <a:p>
              <a:pPr algn="ctr">
                <a:lnSpc>
                  <a:spcPts val="1130"/>
                </a:lnSpc>
              </a:pPr>
              <a:endParaRPr/>
            </a:p>
          </p:txBody>
        </p:sp>
      </p:grpSp>
      <p:sp>
        <p:nvSpPr>
          <p:cNvPr id="26" name="TextBox 26"/>
          <p:cNvSpPr txBox="1"/>
          <p:nvPr/>
        </p:nvSpPr>
        <p:spPr>
          <a:xfrm>
            <a:off x="1136613" y="6946705"/>
            <a:ext cx="3852965" cy="182202"/>
          </a:xfrm>
          <a:prstGeom prst="rect">
            <a:avLst/>
          </a:prstGeom>
        </p:spPr>
        <p:txBody>
          <a:bodyPr lIns="0" tIns="0" rIns="0" bIns="0" rtlCol="0" anchor="t">
            <a:spAutoFit/>
          </a:bodyPr>
          <a:lstStyle/>
          <a:p>
            <a:pPr algn="just">
              <a:lnSpc>
                <a:spcPts val="1590"/>
              </a:lnSpc>
            </a:pPr>
            <a:r>
              <a:rPr lang="en-US" sz="969" b="1">
                <a:solidFill>
                  <a:srgbClr val="000000"/>
                </a:solidFill>
                <a:latin typeface="Agrandir Narrow Bold"/>
                <a:ea typeface="Agrandir Narrow Bold"/>
                <a:cs typeface="Agrandir Narrow Bold"/>
                <a:sym typeface="Agrandir Narrow Bold"/>
              </a:rPr>
              <a:t>Comunicações</a:t>
            </a:r>
          </a:p>
        </p:txBody>
      </p:sp>
      <p:sp>
        <p:nvSpPr>
          <p:cNvPr id="27" name="TextBox 27"/>
          <p:cNvSpPr txBox="1"/>
          <p:nvPr/>
        </p:nvSpPr>
        <p:spPr>
          <a:xfrm>
            <a:off x="1136613" y="7221039"/>
            <a:ext cx="5331645" cy="177587"/>
          </a:xfrm>
          <a:prstGeom prst="rect">
            <a:avLst/>
          </a:prstGeom>
        </p:spPr>
        <p:txBody>
          <a:bodyPr lIns="0" tIns="0" rIns="0" bIns="0" rtlCol="0" anchor="t">
            <a:spAutoFit/>
          </a:bodyPr>
          <a:lstStyle/>
          <a:p>
            <a:pPr algn="just">
              <a:lnSpc>
                <a:spcPts val="1473"/>
              </a:lnSpc>
            </a:pPr>
            <a:r>
              <a:rPr lang="en-US" sz="969" spc="10">
                <a:solidFill>
                  <a:srgbClr val="000000"/>
                </a:solidFill>
                <a:latin typeface="Agrandir Narrow"/>
                <a:ea typeface="Agrandir Narrow"/>
                <a:cs typeface="Agrandir Narrow"/>
                <a:sym typeface="Agrandir Narrow"/>
              </a:rPr>
              <a:t>APRESENTAÇÕES DE TRABALHOS</a:t>
            </a:r>
          </a:p>
        </p:txBody>
      </p:sp>
      <p:grpSp>
        <p:nvGrpSpPr>
          <p:cNvPr id="28" name="Group 28"/>
          <p:cNvGrpSpPr/>
          <p:nvPr/>
        </p:nvGrpSpPr>
        <p:grpSpPr>
          <a:xfrm>
            <a:off x="1016558" y="6576914"/>
            <a:ext cx="598100" cy="301858"/>
            <a:chOff x="0" y="0"/>
            <a:chExt cx="797586" cy="402537"/>
          </a:xfrm>
        </p:grpSpPr>
        <p:grpSp>
          <p:nvGrpSpPr>
            <p:cNvPr id="29" name="Group 29"/>
            <p:cNvGrpSpPr/>
            <p:nvPr/>
          </p:nvGrpSpPr>
          <p:grpSpPr>
            <a:xfrm>
              <a:off x="0" y="0"/>
              <a:ext cx="797586" cy="402537"/>
              <a:chOff x="0" y="0"/>
              <a:chExt cx="1873497" cy="945543"/>
            </a:xfrm>
          </p:grpSpPr>
          <p:sp>
            <p:nvSpPr>
              <p:cNvPr id="30" name="Freeform 30"/>
              <p:cNvSpPr/>
              <p:nvPr/>
            </p:nvSpPr>
            <p:spPr>
              <a:xfrm>
                <a:off x="0" y="0"/>
                <a:ext cx="1873497" cy="945543"/>
              </a:xfrm>
              <a:custGeom>
                <a:avLst/>
                <a:gdLst/>
                <a:ahLst/>
                <a:cxnLst/>
                <a:rect l="l" t="t" r="r" b="b"/>
                <a:pathLst>
                  <a:path w="1873497" h="945543">
                    <a:moveTo>
                      <a:pt x="1749036" y="945543"/>
                    </a:moveTo>
                    <a:lnTo>
                      <a:pt x="124460" y="945543"/>
                    </a:lnTo>
                    <a:cubicBezTo>
                      <a:pt x="55880" y="945543"/>
                      <a:pt x="0" y="889663"/>
                      <a:pt x="0" y="821083"/>
                    </a:cubicBezTo>
                    <a:lnTo>
                      <a:pt x="0" y="124460"/>
                    </a:lnTo>
                    <a:cubicBezTo>
                      <a:pt x="0" y="55880"/>
                      <a:pt x="55880" y="0"/>
                      <a:pt x="124460" y="0"/>
                    </a:cubicBezTo>
                    <a:lnTo>
                      <a:pt x="1749037" y="0"/>
                    </a:lnTo>
                    <a:cubicBezTo>
                      <a:pt x="1817617" y="0"/>
                      <a:pt x="1873497" y="55880"/>
                      <a:pt x="1873497" y="124460"/>
                    </a:cubicBezTo>
                    <a:lnTo>
                      <a:pt x="1873497" y="821083"/>
                    </a:lnTo>
                    <a:cubicBezTo>
                      <a:pt x="1873497" y="889663"/>
                      <a:pt x="1817617" y="945543"/>
                      <a:pt x="1749037" y="945543"/>
                    </a:cubicBezTo>
                    <a:close/>
                  </a:path>
                </a:pathLst>
              </a:custGeom>
              <a:solidFill>
                <a:srgbClr val="098488"/>
              </a:solidFill>
            </p:spPr>
            <p:txBody>
              <a:bodyPr/>
              <a:lstStyle/>
              <a:p>
                <a:endParaRPr lang="pt-BR"/>
              </a:p>
            </p:txBody>
          </p:sp>
        </p:grpSp>
        <p:sp>
          <p:nvSpPr>
            <p:cNvPr id="31" name="Freeform 31"/>
            <p:cNvSpPr/>
            <p:nvPr/>
          </p:nvSpPr>
          <p:spPr>
            <a:xfrm>
              <a:off x="118147" y="126382"/>
              <a:ext cx="131613" cy="131613"/>
            </a:xfrm>
            <a:custGeom>
              <a:avLst/>
              <a:gdLst/>
              <a:ahLst/>
              <a:cxnLst/>
              <a:rect l="l" t="t" r="r" b="b"/>
              <a:pathLst>
                <a:path w="131613" h="131613">
                  <a:moveTo>
                    <a:pt x="0" y="0"/>
                  </a:moveTo>
                  <a:lnTo>
                    <a:pt x="131612" y="0"/>
                  </a:lnTo>
                  <a:lnTo>
                    <a:pt x="131612" y="131613"/>
                  </a:lnTo>
                  <a:lnTo>
                    <a:pt x="0" y="13161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pt-BR"/>
            </a:p>
          </p:txBody>
        </p:sp>
        <p:sp>
          <p:nvSpPr>
            <p:cNvPr id="32" name="TextBox 32"/>
            <p:cNvSpPr txBox="1"/>
            <p:nvPr/>
          </p:nvSpPr>
          <p:spPr>
            <a:xfrm>
              <a:off x="275558" y="132859"/>
              <a:ext cx="466718" cy="136789"/>
            </a:xfrm>
            <a:prstGeom prst="rect">
              <a:avLst/>
            </a:prstGeom>
          </p:spPr>
          <p:txBody>
            <a:bodyPr lIns="0" tIns="0" rIns="0" bIns="0" rtlCol="0" anchor="t">
              <a:spAutoFit/>
            </a:bodyPr>
            <a:lstStyle/>
            <a:p>
              <a:pPr>
                <a:lnSpc>
                  <a:spcPts val="834"/>
                </a:lnSpc>
              </a:pPr>
              <a:r>
                <a:rPr lang="en-US" sz="810">
                  <a:solidFill>
                    <a:srgbClr val="FFFFFF"/>
                  </a:solidFill>
                  <a:latin typeface="League Spartan"/>
                  <a:ea typeface="League Spartan"/>
                  <a:cs typeface="League Spartan"/>
                  <a:sym typeface="League Spartan"/>
                </a:rPr>
                <a:t>16H30</a:t>
              </a:r>
            </a:p>
          </p:txBody>
        </p:sp>
      </p:grpSp>
      <p:grpSp>
        <p:nvGrpSpPr>
          <p:cNvPr id="33" name="Group 33"/>
          <p:cNvGrpSpPr/>
          <p:nvPr/>
        </p:nvGrpSpPr>
        <p:grpSpPr>
          <a:xfrm>
            <a:off x="768834" y="7878882"/>
            <a:ext cx="6028684" cy="1556720"/>
            <a:chOff x="0" y="0"/>
            <a:chExt cx="3224838" cy="832753"/>
          </a:xfrm>
        </p:grpSpPr>
        <p:sp>
          <p:nvSpPr>
            <p:cNvPr id="34" name="Freeform 34"/>
            <p:cNvSpPr/>
            <p:nvPr/>
          </p:nvSpPr>
          <p:spPr>
            <a:xfrm>
              <a:off x="0" y="0"/>
              <a:ext cx="3224838" cy="832753"/>
            </a:xfrm>
            <a:custGeom>
              <a:avLst/>
              <a:gdLst/>
              <a:ahLst/>
              <a:cxnLst/>
              <a:rect l="l" t="t" r="r" b="b"/>
              <a:pathLst>
                <a:path w="3224838" h="832753">
                  <a:moveTo>
                    <a:pt x="3224838" y="12840"/>
                  </a:moveTo>
                  <a:lnTo>
                    <a:pt x="3224838" y="819913"/>
                  </a:lnTo>
                  <a:cubicBezTo>
                    <a:pt x="3224838" y="823318"/>
                    <a:pt x="3223485" y="826584"/>
                    <a:pt x="3221077" y="828992"/>
                  </a:cubicBezTo>
                  <a:cubicBezTo>
                    <a:pt x="3218669" y="831400"/>
                    <a:pt x="3215403" y="832753"/>
                    <a:pt x="3211998" y="832753"/>
                  </a:cubicBezTo>
                  <a:lnTo>
                    <a:pt x="12840" y="832753"/>
                  </a:lnTo>
                  <a:cubicBezTo>
                    <a:pt x="9435" y="832753"/>
                    <a:pt x="6169" y="831400"/>
                    <a:pt x="3761" y="828992"/>
                  </a:cubicBezTo>
                  <a:cubicBezTo>
                    <a:pt x="1353" y="826584"/>
                    <a:pt x="0" y="823318"/>
                    <a:pt x="0" y="819913"/>
                  </a:cubicBezTo>
                  <a:lnTo>
                    <a:pt x="0" y="12840"/>
                  </a:lnTo>
                  <a:cubicBezTo>
                    <a:pt x="0" y="9435"/>
                    <a:pt x="1353" y="6169"/>
                    <a:pt x="3761" y="3761"/>
                  </a:cubicBezTo>
                  <a:cubicBezTo>
                    <a:pt x="6169" y="1353"/>
                    <a:pt x="9435" y="0"/>
                    <a:pt x="12840" y="0"/>
                  </a:cubicBezTo>
                  <a:lnTo>
                    <a:pt x="3211998" y="0"/>
                  </a:lnTo>
                  <a:cubicBezTo>
                    <a:pt x="3219089" y="0"/>
                    <a:pt x="3224838" y="5749"/>
                    <a:pt x="3224838" y="12840"/>
                  </a:cubicBezTo>
                  <a:close/>
                </a:path>
              </a:pathLst>
            </a:custGeom>
            <a:solidFill>
              <a:srgbClr val="DFDFDF">
                <a:alpha val="14902"/>
              </a:srgbClr>
            </a:solidFill>
            <a:ln w="9525" cap="sq">
              <a:solidFill>
                <a:srgbClr val="939393">
                  <a:alpha val="14902"/>
                </a:srgbClr>
              </a:solidFill>
              <a:prstDash val="solid"/>
              <a:miter/>
            </a:ln>
          </p:spPr>
          <p:txBody>
            <a:bodyPr/>
            <a:lstStyle/>
            <a:p>
              <a:endParaRPr lang="pt-BR"/>
            </a:p>
          </p:txBody>
        </p:sp>
        <p:sp>
          <p:nvSpPr>
            <p:cNvPr id="35" name="TextBox 35"/>
            <p:cNvSpPr txBox="1"/>
            <p:nvPr/>
          </p:nvSpPr>
          <p:spPr>
            <a:xfrm>
              <a:off x="0" y="-19050"/>
              <a:ext cx="3224838" cy="851803"/>
            </a:xfrm>
            <a:prstGeom prst="rect">
              <a:avLst/>
            </a:prstGeom>
          </p:spPr>
          <p:txBody>
            <a:bodyPr lIns="30677" tIns="30677" rIns="30677" bIns="30677" rtlCol="0" anchor="ctr"/>
            <a:lstStyle/>
            <a:p>
              <a:pPr algn="ctr">
                <a:lnSpc>
                  <a:spcPts val="1130"/>
                </a:lnSpc>
              </a:pPr>
              <a:endParaRPr/>
            </a:p>
          </p:txBody>
        </p:sp>
      </p:grpSp>
      <p:sp>
        <p:nvSpPr>
          <p:cNvPr id="36" name="TextBox 36"/>
          <p:cNvSpPr txBox="1"/>
          <p:nvPr/>
        </p:nvSpPr>
        <p:spPr>
          <a:xfrm>
            <a:off x="1144171" y="8161741"/>
            <a:ext cx="5377833" cy="182202"/>
          </a:xfrm>
          <a:prstGeom prst="rect">
            <a:avLst/>
          </a:prstGeom>
        </p:spPr>
        <p:txBody>
          <a:bodyPr lIns="0" tIns="0" rIns="0" bIns="0" rtlCol="0" anchor="t">
            <a:spAutoFit/>
          </a:bodyPr>
          <a:lstStyle/>
          <a:p>
            <a:pPr algn="just">
              <a:lnSpc>
                <a:spcPts val="1590"/>
              </a:lnSpc>
            </a:pPr>
            <a:r>
              <a:rPr lang="en-US" sz="969" b="1">
                <a:solidFill>
                  <a:srgbClr val="000000"/>
                </a:solidFill>
                <a:latin typeface="Agrandir Narrow Bold"/>
                <a:ea typeface="Agrandir Narrow Bold"/>
                <a:cs typeface="Agrandir Narrow Bold"/>
                <a:sym typeface="Agrandir Narrow Bold"/>
              </a:rPr>
              <a:t>Mesa-redonda: Aspectos gramaticais da Língua de Sinais e a tecnologia do avatar</a:t>
            </a:r>
          </a:p>
        </p:txBody>
      </p:sp>
      <p:sp>
        <p:nvSpPr>
          <p:cNvPr id="37" name="TextBox 37"/>
          <p:cNvSpPr txBox="1"/>
          <p:nvPr/>
        </p:nvSpPr>
        <p:spPr>
          <a:xfrm>
            <a:off x="1110358" y="8384463"/>
            <a:ext cx="5515874" cy="946913"/>
          </a:xfrm>
          <a:prstGeom prst="rect">
            <a:avLst/>
          </a:prstGeom>
        </p:spPr>
        <p:txBody>
          <a:bodyPr lIns="0" tIns="0" rIns="0" bIns="0" rtlCol="0" anchor="t">
            <a:spAutoFit/>
          </a:bodyPr>
          <a:lstStyle/>
          <a:p>
            <a:pPr marL="209308" lvl="1" indent="-104654" algn="just">
              <a:lnSpc>
                <a:spcPts val="1473"/>
              </a:lnSpc>
              <a:buFont typeface="Arial"/>
              <a:buChar char="•"/>
            </a:pPr>
            <a:r>
              <a:rPr lang="en-US" sz="969" spc="10">
                <a:solidFill>
                  <a:srgbClr val="000000"/>
                </a:solidFill>
                <a:latin typeface="Agrandir Narrow"/>
                <a:ea typeface="Agrandir Narrow"/>
                <a:cs typeface="Agrandir Narrow"/>
                <a:sym typeface="Agrandir Narrow"/>
              </a:rPr>
              <a:t>DESAFIO DA DESCRIÇÃO E ANÁLISE DA LIBRAS - DRNDA. KATHERINE FISHER  (UFPR) E DRNDA. PRISCILA MARA SIMÕES  (UFPR)</a:t>
            </a:r>
          </a:p>
          <a:p>
            <a:pPr marL="209308" lvl="1" indent="-104654" algn="just">
              <a:lnSpc>
                <a:spcPts val="1473"/>
              </a:lnSpc>
              <a:buFont typeface="Arial"/>
              <a:buChar char="•"/>
            </a:pPr>
            <a:r>
              <a:rPr lang="en-US" sz="969" spc="10">
                <a:solidFill>
                  <a:srgbClr val="000000"/>
                </a:solidFill>
                <a:latin typeface="Agrandir Narrow"/>
                <a:ea typeface="Agrandir Narrow"/>
                <a:cs typeface="Agrandir Narrow"/>
                <a:sym typeface="Agrandir Narrow"/>
              </a:rPr>
              <a:t>DESAFIO DA ANÁLISE DA MORFOSSINTAXE EM DADOS DA LIBRAS - MARIANA FARIAS (UFC)</a:t>
            </a:r>
          </a:p>
          <a:p>
            <a:pPr marL="209308" lvl="1" indent="-104654" algn="just">
              <a:lnSpc>
                <a:spcPts val="1473"/>
              </a:lnSpc>
              <a:buFont typeface="Arial"/>
              <a:buChar char="•"/>
            </a:pPr>
            <a:r>
              <a:rPr lang="en-US" sz="969" spc="10">
                <a:solidFill>
                  <a:srgbClr val="000000"/>
                </a:solidFill>
                <a:latin typeface="Agrandir Narrow"/>
                <a:ea typeface="Agrandir Narrow"/>
                <a:cs typeface="Agrandir Narrow"/>
                <a:sym typeface="Agrandir Narrow"/>
              </a:rPr>
              <a:t>DESAFIOS DA ANOTAÇÃO DE DADOS LINGUÍSTICOS PARA APRENDIZAGEM DE MÁQUINA - THYAGO SANTOS (USP)</a:t>
            </a:r>
          </a:p>
        </p:txBody>
      </p:sp>
      <p:grpSp>
        <p:nvGrpSpPr>
          <p:cNvPr id="38" name="Group 38"/>
          <p:cNvGrpSpPr/>
          <p:nvPr/>
        </p:nvGrpSpPr>
        <p:grpSpPr>
          <a:xfrm>
            <a:off x="1675054" y="6568011"/>
            <a:ext cx="1814732" cy="306043"/>
            <a:chOff x="0" y="0"/>
            <a:chExt cx="2420002" cy="408118"/>
          </a:xfrm>
        </p:grpSpPr>
        <p:grpSp>
          <p:nvGrpSpPr>
            <p:cNvPr id="39" name="Group 39"/>
            <p:cNvGrpSpPr/>
            <p:nvPr/>
          </p:nvGrpSpPr>
          <p:grpSpPr>
            <a:xfrm>
              <a:off x="0" y="0"/>
              <a:ext cx="2420002" cy="408118"/>
              <a:chOff x="0" y="0"/>
              <a:chExt cx="3915550" cy="660400"/>
            </a:xfrm>
          </p:grpSpPr>
          <p:sp>
            <p:nvSpPr>
              <p:cNvPr id="40" name="Freeform 40"/>
              <p:cNvSpPr/>
              <p:nvPr/>
            </p:nvSpPr>
            <p:spPr>
              <a:xfrm>
                <a:off x="0" y="0"/>
                <a:ext cx="3915550" cy="660400"/>
              </a:xfrm>
              <a:custGeom>
                <a:avLst/>
                <a:gdLst/>
                <a:ahLst/>
                <a:cxnLst/>
                <a:rect l="l" t="t" r="r" b="b"/>
                <a:pathLst>
                  <a:path w="3915550" h="660400">
                    <a:moveTo>
                      <a:pt x="3791090" y="660400"/>
                    </a:moveTo>
                    <a:lnTo>
                      <a:pt x="124460" y="660400"/>
                    </a:lnTo>
                    <a:cubicBezTo>
                      <a:pt x="55880" y="660400"/>
                      <a:pt x="0" y="604520"/>
                      <a:pt x="0" y="535940"/>
                    </a:cubicBezTo>
                    <a:lnTo>
                      <a:pt x="0" y="124460"/>
                    </a:lnTo>
                    <a:cubicBezTo>
                      <a:pt x="0" y="55880"/>
                      <a:pt x="55880" y="0"/>
                      <a:pt x="124460" y="0"/>
                    </a:cubicBezTo>
                    <a:lnTo>
                      <a:pt x="3791090" y="0"/>
                    </a:lnTo>
                    <a:cubicBezTo>
                      <a:pt x="3859670" y="0"/>
                      <a:pt x="3915550" y="55880"/>
                      <a:pt x="3915550" y="124460"/>
                    </a:cubicBezTo>
                    <a:lnTo>
                      <a:pt x="3915550" y="535940"/>
                    </a:lnTo>
                    <a:cubicBezTo>
                      <a:pt x="3915550" y="604520"/>
                      <a:pt x="3859670" y="660400"/>
                      <a:pt x="3791090" y="660400"/>
                    </a:cubicBezTo>
                    <a:close/>
                  </a:path>
                </a:pathLst>
              </a:custGeom>
              <a:solidFill>
                <a:srgbClr val="C2C2C2"/>
              </a:solidFill>
            </p:spPr>
            <p:txBody>
              <a:bodyPr/>
              <a:lstStyle/>
              <a:p>
                <a:endParaRPr lang="pt-BR"/>
              </a:p>
            </p:txBody>
          </p:sp>
        </p:grpSp>
        <p:sp>
          <p:nvSpPr>
            <p:cNvPr id="41" name="TextBox 41"/>
            <p:cNvSpPr txBox="1"/>
            <p:nvPr/>
          </p:nvSpPr>
          <p:spPr>
            <a:xfrm>
              <a:off x="358859" y="4973"/>
              <a:ext cx="1702283" cy="196978"/>
            </a:xfrm>
            <a:prstGeom prst="rect">
              <a:avLst/>
            </a:prstGeom>
          </p:spPr>
          <p:txBody>
            <a:bodyPr lIns="0" tIns="0" rIns="0" bIns="0" rtlCol="0" anchor="t">
              <a:spAutoFit/>
            </a:bodyPr>
            <a:lstStyle/>
            <a:p>
              <a:pPr algn="ctr">
                <a:lnSpc>
                  <a:spcPts val="1339"/>
                </a:lnSpc>
              </a:pPr>
              <a:r>
                <a:rPr lang="en-US" sz="778" spc="20">
                  <a:solidFill>
                    <a:srgbClr val="000000"/>
                  </a:solidFill>
                  <a:latin typeface="League Spartan"/>
                  <a:ea typeface="League Spartan"/>
                  <a:cs typeface="League Spartan"/>
                  <a:sym typeface="League Spartan"/>
                </a:rPr>
                <a:t>Mediação de</a:t>
              </a:r>
            </a:p>
          </p:txBody>
        </p:sp>
        <p:sp>
          <p:nvSpPr>
            <p:cNvPr id="42" name="TextBox 42"/>
            <p:cNvSpPr txBox="1"/>
            <p:nvPr/>
          </p:nvSpPr>
          <p:spPr>
            <a:xfrm>
              <a:off x="0" y="200538"/>
              <a:ext cx="2420002" cy="147153"/>
            </a:xfrm>
            <a:prstGeom prst="rect">
              <a:avLst/>
            </a:prstGeom>
          </p:spPr>
          <p:txBody>
            <a:bodyPr lIns="0" tIns="0" rIns="0" bIns="0" rtlCol="0" anchor="t">
              <a:spAutoFit/>
            </a:bodyPr>
            <a:lstStyle/>
            <a:p>
              <a:pPr algn="ctr">
                <a:lnSpc>
                  <a:spcPts val="873"/>
                </a:lnSpc>
              </a:pPr>
              <a:r>
                <a:rPr lang="en-US" sz="682">
                  <a:solidFill>
                    <a:srgbClr val="000000"/>
                  </a:solidFill>
                  <a:latin typeface="PT Sans"/>
                  <a:ea typeface="PT Sans"/>
                  <a:cs typeface="PT Sans"/>
                  <a:sym typeface="PT Sans"/>
                </a:rPr>
                <a:t>PROFA. DRA. LÍDIA DA SILVA (UFPR)</a:t>
              </a:r>
            </a:p>
          </p:txBody>
        </p:sp>
      </p:grpSp>
      <p:grpSp>
        <p:nvGrpSpPr>
          <p:cNvPr id="43" name="Group 43"/>
          <p:cNvGrpSpPr/>
          <p:nvPr/>
        </p:nvGrpSpPr>
        <p:grpSpPr>
          <a:xfrm>
            <a:off x="1675054" y="7769986"/>
            <a:ext cx="1814732" cy="306043"/>
            <a:chOff x="0" y="0"/>
            <a:chExt cx="2420002" cy="408118"/>
          </a:xfrm>
        </p:grpSpPr>
        <p:grpSp>
          <p:nvGrpSpPr>
            <p:cNvPr id="44" name="Group 44"/>
            <p:cNvGrpSpPr/>
            <p:nvPr/>
          </p:nvGrpSpPr>
          <p:grpSpPr>
            <a:xfrm>
              <a:off x="0" y="0"/>
              <a:ext cx="2420002" cy="408118"/>
              <a:chOff x="0" y="0"/>
              <a:chExt cx="3915550" cy="660400"/>
            </a:xfrm>
          </p:grpSpPr>
          <p:sp>
            <p:nvSpPr>
              <p:cNvPr id="45" name="Freeform 45"/>
              <p:cNvSpPr/>
              <p:nvPr/>
            </p:nvSpPr>
            <p:spPr>
              <a:xfrm>
                <a:off x="0" y="0"/>
                <a:ext cx="3915550" cy="660400"/>
              </a:xfrm>
              <a:custGeom>
                <a:avLst/>
                <a:gdLst/>
                <a:ahLst/>
                <a:cxnLst/>
                <a:rect l="l" t="t" r="r" b="b"/>
                <a:pathLst>
                  <a:path w="3915550" h="660400">
                    <a:moveTo>
                      <a:pt x="3791090" y="660400"/>
                    </a:moveTo>
                    <a:lnTo>
                      <a:pt x="124460" y="660400"/>
                    </a:lnTo>
                    <a:cubicBezTo>
                      <a:pt x="55880" y="660400"/>
                      <a:pt x="0" y="604520"/>
                      <a:pt x="0" y="535940"/>
                    </a:cubicBezTo>
                    <a:lnTo>
                      <a:pt x="0" y="124460"/>
                    </a:lnTo>
                    <a:cubicBezTo>
                      <a:pt x="0" y="55880"/>
                      <a:pt x="55880" y="0"/>
                      <a:pt x="124460" y="0"/>
                    </a:cubicBezTo>
                    <a:lnTo>
                      <a:pt x="3791090" y="0"/>
                    </a:lnTo>
                    <a:cubicBezTo>
                      <a:pt x="3859670" y="0"/>
                      <a:pt x="3915550" y="55880"/>
                      <a:pt x="3915550" y="124460"/>
                    </a:cubicBezTo>
                    <a:lnTo>
                      <a:pt x="3915550" y="535940"/>
                    </a:lnTo>
                    <a:cubicBezTo>
                      <a:pt x="3915550" y="604520"/>
                      <a:pt x="3859670" y="660400"/>
                      <a:pt x="3791090" y="660400"/>
                    </a:cubicBezTo>
                    <a:close/>
                  </a:path>
                </a:pathLst>
              </a:custGeom>
              <a:solidFill>
                <a:srgbClr val="C2C2C2"/>
              </a:solidFill>
            </p:spPr>
            <p:txBody>
              <a:bodyPr/>
              <a:lstStyle/>
              <a:p>
                <a:endParaRPr lang="pt-BR"/>
              </a:p>
            </p:txBody>
          </p:sp>
        </p:grpSp>
        <p:sp>
          <p:nvSpPr>
            <p:cNvPr id="46" name="TextBox 46"/>
            <p:cNvSpPr txBox="1"/>
            <p:nvPr/>
          </p:nvSpPr>
          <p:spPr>
            <a:xfrm>
              <a:off x="358859" y="4973"/>
              <a:ext cx="1702283" cy="196978"/>
            </a:xfrm>
            <a:prstGeom prst="rect">
              <a:avLst/>
            </a:prstGeom>
          </p:spPr>
          <p:txBody>
            <a:bodyPr lIns="0" tIns="0" rIns="0" bIns="0" rtlCol="0" anchor="t">
              <a:spAutoFit/>
            </a:bodyPr>
            <a:lstStyle/>
            <a:p>
              <a:pPr algn="ctr">
                <a:lnSpc>
                  <a:spcPts val="1339"/>
                </a:lnSpc>
              </a:pPr>
              <a:r>
                <a:rPr lang="en-US" sz="778" spc="20">
                  <a:solidFill>
                    <a:srgbClr val="000000"/>
                  </a:solidFill>
                  <a:latin typeface="League Spartan"/>
                  <a:ea typeface="League Spartan"/>
                  <a:cs typeface="League Spartan"/>
                  <a:sym typeface="League Spartan"/>
                </a:rPr>
                <a:t>Mediação de</a:t>
              </a:r>
            </a:p>
          </p:txBody>
        </p:sp>
        <p:sp>
          <p:nvSpPr>
            <p:cNvPr id="47" name="TextBox 47"/>
            <p:cNvSpPr txBox="1"/>
            <p:nvPr/>
          </p:nvSpPr>
          <p:spPr>
            <a:xfrm>
              <a:off x="0" y="200538"/>
              <a:ext cx="2420002" cy="147153"/>
            </a:xfrm>
            <a:prstGeom prst="rect">
              <a:avLst/>
            </a:prstGeom>
          </p:spPr>
          <p:txBody>
            <a:bodyPr lIns="0" tIns="0" rIns="0" bIns="0" rtlCol="0" anchor="t">
              <a:spAutoFit/>
            </a:bodyPr>
            <a:lstStyle/>
            <a:p>
              <a:pPr algn="ctr">
                <a:lnSpc>
                  <a:spcPts val="873"/>
                </a:lnSpc>
              </a:pPr>
              <a:r>
                <a:rPr lang="en-US" sz="682">
                  <a:solidFill>
                    <a:srgbClr val="000000"/>
                  </a:solidFill>
                  <a:latin typeface="PT Sans"/>
                  <a:ea typeface="PT Sans"/>
                  <a:cs typeface="PT Sans"/>
                  <a:sym typeface="PT Sans"/>
                </a:rPr>
                <a:t>PROFA. DRA. PATRÍCIA VIERIA (UFC)</a:t>
              </a:r>
            </a:p>
          </p:txBody>
        </p:sp>
      </p:grpSp>
      <p:grpSp>
        <p:nvGrpSpPr>
          <p:cNvPr id="48" name="Group 48"/>
          <p:cNvGrpSpPr/>
          <p:nvPr/>
        </p:nvGrpSpPr>
        <p:grpSpPr>
          <a:xfrm>
            <a:off x="1013844" y="7774172"/>
            <a:ext cx="598100" cy="301858"/>
            <a:chOff x="0" y="0"/>
            <a:chExt cx="797586" cy="402537"/>
          </a:xfrm>
        </p:grpSpPr>
        <p:grpSp>
          <p:nvGrpSpPr>
            <p:cNvPr id="49" name="Group 49"/>
            <p:cNvGrpSpPr/>
            <p:nvPr/>
          </p:nvGrpSpPr>
          <p:grpSpPr>
            <a:xfrm>
              <a:off x="0" y="0"/>
              <a:ext cx="797586" cy="402537"/>
              <a:chOff x="0" y="0"/>
              <a:chExt cx="1873497" cy="945543"/>
            </a:xfrm>
          </p:grpSpPr>
          <p:sp>
            <p:nvSpPr>
              <p:cNvPr id="50" name="Freeform 50"/>
              <p:cNvSpPr/>
              <p:nvPr/>
            </p:nvSpPr>
            <p:spPr>
              <a:xfrm>
                <a:off x="0" y="0"/>
                <a:ext cx="1873497" cy="945543"/>
              </a:xfrm>
              <a:custGeom>
                <a:avLst/>
                <a:gdLst/>
                <a:ahLst/>
                <a:cxnLst/>
                <a:rect l="l" t="t" r="r" b="b"/>
                <a:pathLst>
                  <a:path w="1873497" h="945543">
                    <a:moveTo>
                      <a:pt x="1749036" y="945543"/>
                    </a:moveTo>
                    <a:lnTo>
                      <a:pt x="124460" y="945543"/>
                    </a:lnTo>
                    <a:cubicBezTo>
                      <a:pt x="55880" y="945543"/>
                      <a:pt x="0" y="889663"/>
                      <a:pt x="0" y="821083"/>
                    </a:cubicBezTo>
                    <a:lnTo>
                      <a:pt x="0" y="124460"/>
                    </a:lnTo>
                    <a:cubicBezTo>
                      <a:pt x="0" y="55880"/>
                      <a:pt x="55880" y="0"/>
                      <a:pt x="124460" y="0"/>
                    </a:cubicBezTo>
                    <a:lnTo>
                      <a:pt x="1749037" y="0"/>
                    </a:lnTo>
                    <a:cubicBezTo>
                      <a:pt x="1817617" y="0"/>
                      <a:pt x="1873497" y="55880"/>
                      <a:pt x="1873497" y="124460"/>
                    </a:cubicBezTo>
                    <a:lnTo>
                      <a:pt x="1873497" y="821083"/>
                    </a:lnTo>
                    <a:cubicBezTo>
                      <a:pt x="1873497" y="889663"/>
                      <a:pt x="1817617" y="945543"/>
                      <a:pt x="1749037" y="945543"/>
                    </a:cubicBezTo>
                    <a:close/>
                  </a:path>
                </a:pathLst>
              </a:custGeom>
              <a:solidFill>
                <a:srgbClr val="098488"/>
              </a:solidFill>
            </p:spPr>
            <p:txBody>
              <a:bodyPr/>
              <a:lstStyle/>
              <a:p>
                <a:endParaRPr lang="pt-BR"/>
              </a:p>
            </p:txBody>
          </p:sp>
        </p:grpSp>
        <p:sp>
          <p:nvSpPr>
            <p:cNvPr id="51" name="Freeform 51"/>
            <p:cNvSpPr/>
            <p:nvPr/>
          </p:nvSpPr>
          <p:spPr>
            <a:xfrm>
              <a:off x="118147" y="126382"/>
              <a:ext cx="131613" cy="131613"/>
            </a:xfrm>
            <a:custGeom>
              <a:avLst/>
              <a:gdLst/>
              <a:ahLst/>
              <a:cxnLst/>
              <a:rect l="l" t="t" r="r" b="b"/>
              <a:pathLst>
                <a:path w="131613" h="131613">
                  <a:moveTo>
                    <a:pt x="0" y="0"/>
                  </a:moveTo>
                  <a:lnTo>
                    <a:pt x="131612" y="0"/>
                  </a:lnTo>
                  <a:lnTo>
                    <a:pt x="131612" y="131613"/>
                  </a:lnTo>
                  <a:lnTo>
                    <a:pt x="0" y="13161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pt-BR"/>
            </a:p>
          </p:txBody>
        </p:sp>
        <p:sp>
          <p:nvSpPr>
            <p:cNvPr id="52" name="TextBox 52"/>
            <p:cNvSpPr txBox="1"/>
            <p:nvPr/>
          </p:nvSpPr>
          <p:spPr>
            <a:xfrm>
              <a:off x="275558" y="132859"/>
              <a:ext cx="466718" cy="136789"/>
            </a:xfrm>
            <a:prstGeom prst="rect">
              <a:avLst/>
            </a:prstGeom>
          </p:spPr>
          <p:txBody>
            <a:bodyPr lIns="0" tIns="0" rIns="0" bIns="0" rtlCol="0" anchor="t">
              <a:spAutoFit/>
            </a:bodyPr>
            <a:lstStyle/>
            <a:p>
              <a:pPr>
                <a:lnSpc>
                  <a:spcPts val="834"/>
                </a:lnSpc>
              </a:pPr>
              <a:r>
                <a:rPr lang="en-US" sz="810">
                  <a:solidFill>
                    <a:srgbClr val="FFFFFF"/>
                  </a:solidFill>
                  <a:latin typeface="League Spartan"/>
                  <a:ea typeface="League Spartan"/>
                  <a:cs typeface="League Spartan"/>
                  <a:sym typeface="League Spartan"/>
                </a:rPr>
                <a:t>19H30</a:t>
              </a:r>
            </a:p>
          </p:txBody>
        </p:sp>
      </p:grpSp>
      <p:sp>
        <p:nvSpPr>
          <p:cNvPr id="53" name="TextBox 53"/>
          <p:cNvSpPr txBox="1"/>
          <p:nvPr/>
        </p:nvSpPr>
        <p:spPr>
          <a:xfrm>
            <a:off x="2100654" y="3080429"/>
            <a:ext cx="2736300" cy="165790"/>
          </a:xfrm>
          <a:prstGeom prst="rect">
            <a:avLst/>
          </a:prstGeom>
        </p:spPr>
        <p:txBody>
          <a:bodyPr lIns="0" tIns="0" rIns="0" bIns="0" rtlCol="0" anchor="t">
            <a:spAutoFit/>
          </a:bodyPr>
          <a:lstStyle/>
          <a:p>
            <a:pPr>
              <a:lnSpc>
                <a:spcPts val="1365"/>
              </a:lnSpc>
            </a:pPr>
            <a:r>
              <a:rPr lang="en-US" sz="1066" b="1">
                <a:solidFill>
                  <a:srgbClr val="000000"/>
                </a:solidFill>
                <a:latin typeface="Agrandir Narrow Bold"/>
                <a:ea typeface="Agrandir Narrow Bold"/>
                <a:cs typeface="Agrandir Narrow Bold"/>
                <a:sym typeface="Agrandir Narrow Bold"/>
              </a:rPr>
              <a:t>UFPR · Campus Rebouças · Sala 232A</a:t>
            </a:r>
          </a:p>
        </p:txBody>
      </p:sp>
      <p:sp>
        <p:nvSpPr>
          <p:cNvPr id="54" name="TextBox 54"/>
          <p:cNvSpPr txBox="1"/>
          <p:nvPr/>
        </p:nvSpPr>
        <p:spPr>
          <a:xfrm>
            <a:off x="768834" y="3109082"/>
            <a:ext cx="1176188" cy="147711"/>
          </a:xfrm>
          <a:prstGeom prst="rect">
            <a:avLst/>
          </a:prstGeom>
        </p:spPr>
        <p:txBody>
          <a:bodyPr lIns="0" tIns="0" rIns="0" bIns="0" rtlCol="0" anchor="t">
            <a:spAutoFit/>
          </a:bodyPr>
          <a:lstStyle/>
          <a:p>
            <a:pPr algn="ctr">
              <a:lnSpc>
                <a:spcPts val="1339"/>
              </a:lnSpc>
            </a:pPr>
            <a:r>
              <a:rPr lang="en-US" sz="778" spc="20">
                <a:solidFill>
                  <a:srgbClr val="231F20"/>
                </a:solidFill>
                <a:latin typeface="League Spartan"/>
                <a:ea typeface="League Spartan"/>
                <a:cs typeface="League Spartan"/>
                <a:sym typeface="League Spartan"/>
              </a:rPr>
              <a:t>Quinta, 04/12</a:t>
            </a:r>
          </a:p>
        </p:txBody>
      </p:sp>
      <p:grpSp>
        <p:nvGrpSpPr>
          <p:cNvPr id="55" name="Group 55"/>
          <p:cNvGrpSpPr/>
          <p:nvPr/>
        </p:nvGrpSpPr>
        <p:grpSpPr>
          <a:xfrm>
            <a:off x="818879" y="3037522"/>
            <a:ext cx="1171868" cy="336493"/>
            <a:chOff x="0" y="0"/>
            <a:chExt cx="626856" cy="179997"/>
          </a:xfrm>
        </p:grpSpPr>
        <p:sp>
          <p:nvSpPr>
            <p:cNvPr id="56" name="Freeform 56"/>
            <p:cNvSpPr/>
            <p:nvPr/>
          </p:nvSpPr>
          <p:spPr>
            <a:xfrm>
              <a:off x="0" y="0"/>
              <a:ext cx="626856" cy="179997"/>
            </a:xfrm>
            <a:custGeom>
              <a:avLst/>
              <a:gdLst/>
              <a:ahLst/>
              <a:cxnLst/>
              <a:rect l="l" t="t" r="r" b="b"/>
              <a:pathLst>
                <a:path w="626856" h="179997">
                  <a:moveTo>
                    <a:pt x="89999" y="0"/>
                  </a:moveTo>
                  <a:lnTo>
                    <a:pt x="536858" y="0"/>
                  </a:lnTo>
                  <a:cubicBezTo>
                    <a:pt x="560727" y="0"/>
                    <a:pt x="583618" y="9482"/>
                    <a:pt x="600496" y="26360"/>
                  </a:cubicBezTo>
                  <a:cubicBezTo>
                    <a:pt x="617374" y="43238"/>
                    <a:pt x="626856" y="66129"/>
                    <a:pt x="626856" y="89999"/>
                  </a:cubicBezTo>
                  <a:lnTo>
                    <a:pt x="626856" y="89999"/>
                  </a:lnTo>
                  <a:cubicBezTo>
                    <a:pt x="626856" y="139703"/>
                    <a:pt x="586562" y="179997"/>
                    <a:pt x="536858" y="179997"/>
                  </a:cubicBezTo>
                  <a:lnTo>
                    <a:pt x="89999" y="179997"/>
                  </a:lnTo>
                  <a:cubicBezTo>
                    <a:pt x="40294" y="179997"/>
                    <a:pt x="0" y="139703"/>
                    <a:pt x="0" y="89999"/>
                  </a:cubicBezTo>
                  <a:lnTo>
                    <a:pt x="0" y="89999"/>
                  </a:lnTo>
                  <a:cubicBezTo>
                    <a:pt x="0" y="40294"/>
                    <a:pt x="40294" y="0"/>
                    <a:pt x="89999" y="0"/>
                  </a:cubicBezTo>
                  <a:close/>
                </a:path>
              </a:pathLst>
            </a:custGeom>
            <a:solidFill>
              <a:srgbClr val="DFDFDF">
                <a:alpha val="35686"/>
              </a:srgbClr>
            </a:solidFill>
            <a:ln w="9525" cap="sq">
              <a:solidFill>
                <a:srgbClr val="939393">
                  <a:alpha val="35686"/>
                </a:srgbClr>
              </a:solidFill>
              <a:prstDash val="solid"/>
              <a:miter/>
            </a:ln>
          </p:spPr>
          <p:txBody>
            <a:bodyPr/>
            <a:lstStyle/>
            <a:p>
              <a:endParaRPr lang="pt-BR"/>
            </a:p>
          </p:txBody>
        </p:sp>
        <p:sp>
          <p:nvSpPr>
            <p:cNvPr id="57" name="TextBox 57"/>
            <p:cNvSpPr txBox="1"/>
            <p:nvPr/>
          </p:nvSpPr>
          <p:spPr>
            <a:xfrm>
              <a:off x="0" y="-19050"/>
              <a:ext cx="626856" cy="199047"/>
            </a:xfrm>
            <a:prstGeom prst="rect">
              <a:avLst/>
            </a:prstGeom>
          </p:spPr>
          <p:txBody>
            <a:bodyPr lIns="30677" tIns="30677" rIns="30677" bIns="30677" rtlCol="0" anchor="ctr"/>
            <a:lstStyle/>
            <a:p>
              <a:pPr algn="ctr">
                <a:lnSpc>
                  <a:spcPts val="1130"/>
                </a:lnSpc>
              </a:pPr>
              <a:endParaRPr/>
            </a:p>
          </p:txBody>
        </p:sp>
      </p:grpSp>
      <p:grpSp>
        <p:nvGrpSpPr>
          <p:cNvPr id="58" name="Group 58"/>
          <p:cNvGrpSpPr/>
          <p:nvPr/>
        </p:nvGrpSpPr>
        <p:grpSpPr>
          <a:xfrm>
            <a:off x="750414" y="4080190"/>
            <a:ext cx="6047102" cy="1098922"/>
            <a:chOff x="0" y="0"/>
            <a:chExt cx="3234690" cy="587858"/>
          </a:xfrm>
        </p:grpSpPr>
        <p:sp>
          <p:nvSpPr>
            <p:cNvPr id="59" name="Freeform 59"/>
            <p:cNvSpPr/>
            <p:nvPr/>
          </p:nvSpPr>
          <p:spPr>
            <a:xfrm>
              <a:off x="0" y="0"/>
              <a:ext cx="3234690" cy="587858"/>
            </a:xfrm>
            <a:custGeom>
              <a:avLst/>
              <a:gdLst/>
              <a:ahLst/>
              <a:cxnLst/>
              <a:rect l="l" t="t" r="r" b="b"/>
              <a:pathLst>
                <a:path w="3234690" h="587858">
                  <a:moveTo>
                    <a:pt x="3234690" y="12801"/>
                  </a:moveTo>
                  <a:lnTo>
                    <a:pt x="3234690" y="575057"/>
                  </a:lnTo>
                  <a:cubicBezTo>
                    <a:pt x="3234690" y="582127"/>
                    <a:pt x="3228959" y="587858"/>
                    <a:pt x="3221889" y="587858"/>
                  </a:cubicBezTo>
                  <a:lnTo>
                    <a:pt x="12801" y="587858"/>
                  </a:lnTo>
                  <a:cubicBezTo>
                    <a:pt x="5731" y="587858"/>
                    <a:pt x="0" y="582127"/>
                    <a:pt x="0" y="575057"/>
                  </a:cubicBezTo>
                  <a:lnTo>
                    <a:pt x="0" y="12801"/>
                  </a:lnTo>
                  <a:cubicBezTo>
                    <a:pt x="0" y="5731"/>
                    <a:pt x="5731" y="0"/>
                    <a:pt x="12801" y="0"/>
                  </a:cubicBezTo>
                  <a:lnTo>
                    <a:pt x="3221889" y="0"/>
                  </a:lnTo>
                  <a:cubicBezTo>
                    <a:pt x="3228959" y="0"/>
                    <a:pt x="3234690" y="5731"/>
                    <a:pt x="3234690" y="12801"/>
                  </a:cubicBezTo>
                  <a:close/>
                </a:path>
              </a:pathLst>
            </a:custGeom>
            <a:solidFill>
              <a:srgbClr val="DFDFDF">
                <a:alpha val="14902"/>
              </a:srgbClr>
            </a:solidFill>
            <a:ln w="9525" cap="sq">
              <a:solidFill>
                <a:srgbClr val="939393">
                  <a:alpha val="14902"/>
                </a:srgbClr>
              </a:solidFill>
              <a:prstDash val="solid"/>
              <a:miter/>
            </a:ln>
          </p:spPr>
          <p:txBody>
            <a:bodyPr/>
            <a:lstStyle/>
            <a:p>
              <a:endParaRPr lang="pt-BR"/>
            </a:p>
          </p:txBody>
        </p:sp>
        <p:sp>
          <p:nvSpPr>
            <p:cNvPr id="60" name="TextBox 60"/>
            <p:cNvSpPr txBox="1"/>
            <p:nvPr/>
          </p:nvSpPr>
          <p:spPr>
            <a:xfrm>
              <a:off x="0" y="-19050"/>
              <a:ext cx="3234690" cy="606908"/>
            </a:xfrm>
            <a:prstGeom prst="rect">
              <a:avLst/>
            </a:prstGeom>
          </p:spPr>
          <p:txBody>
            <a:bodyPr lIns="30677" tIns="30677" rIns="30677" bIns="30677" rtlCol="0" anchor="ctr"/>
            <a:lstStyle/>
            <a:p>
              <a:pPr algn="ctr">
                <a:lnSpc>
                  <a:spcPts val="1130"/>
                </a:lnSpc>
              </a:pPr>
              <a:endParaRPr/>
            </a:p>
          </p:txBody>
        </p:sp>
      </p:grpSp>
      <p:sp>
        <p:nvSpPr>
          <p:cNvPr id="61" name="TextBox 61"/>
          <p:cNvSpPr txBox="1"/>
          <p:nvPr/>
        </p:nvSpPr>
        <p:spPr>
          <a:xfrm>
            <a:off x="1113116" y="4270853"/>
            <a:ext cx="3852965" cy="182395"/>
          </a:xfrm>
          <a:prstGeom prst="rect">
            <a:avLst/>
          </a:prstGeom>
        </p:spPr>
        <p:txBody>
          <a:bodyPr lIns="0" tIns="0" rIns="0" bIns="0" rtlCol="0" anchor="t">
            <a:spAutoFit/>
          </a:bodyPr>
          <a:lstStyle/>
          <a:p>
            <a:pPr algn="just">
              <a:lnSpc>
                <a:spcPts val="1602"/>
              </a:lnSpc>
            </a:pPr>
            <a:r>
              <a:rPr lang="en-US" sz="976" b="1">
                <a:solidFill>
                  <a:srgbClr val="000000"/>
                </a:solidFill>
                <a:latin typeface="Agrandir Narrow Bold"/>
                <a:ea typeface="Agrandir Narrow Bold"/>
                <a:cs typeface="Agrandir Narrow Bold"/>
                <a:sym typeface="Agrandir Narrow Bold"/>
              </a:rPr>
              <a:t>Minicurso</a:t>
            </a:r>
          </a:p>
        </p:txBody>
      </p:sp>
      <p:grpSp>
        <p:nvGrpSpPr>
          <p:cNvPr id="62" name="Group 62"/>
          <p:cNvGrpSpPr/>
          <p:nvPr/>
        </p:nvGrpSpPr>
        <p:grpSpPr>
          <a:xfrm>
            <a:off x="1016558" y="3930043"/>
            <a:ext cx="559042" cy="303169"/>
            <a:chOff x="0" y="0"/>
            <a:chExt cx="745500" cy="404285"/>
          </a:xfrm>
        </p:grpSpPr>
        <p:grpSp>
          <p:nvGrpSpPr>
            <p:cNvPr id="63" name="Group 63"/>
            <p:cNvGrpSpPr/>
            <p:nvPr/>
          </p:nvGrpSpPr>
          <p:grpSpPr>
            <a:xfrm>
              <a:off x="0" y="0"/>
              <a:ext cx="715837" cy="404285"/>
              <a:chOff x="0" y="0"/>
              <a:chExt cx="1674202" cy="945543"/>
            </a:xfrm>
          </p:grpSpPr>
          <p:sp>
            <p:nvSpPr>
              <p:cNvPr id="64" name="Freeform 64"/>
              <p:cNvSpPr/>
              <p:nvPr/>
            </p:nvSpPr>
            <p:spPr>
              <a:xfrm>
                <a:off x="0" y="0"/>
                <a:ext cx="1674202" cy="945543"/>
              </a:xfrm>
              <a:custGeom>
                <a:avLst/>
                <a:gdLst/>
                <a:ahLst/>
                <a:cxnLst/>
                <a:rect l="l" t="t" r="r" b="b"/>
                <a:pathLst>
                  <a:path w="1674202" h="945543">
                    <a:moveTo>
                      <a:pt x="1549742" y="945543"/>
                    </a:moveTo>
                    <a:lnTo>
                      <a:pt x="124460" y="945543"/>
                    </a:lnTo>
                    <a:cubicBezTo>
                      <a:pt x="55880" y="945543"/>
                      <a:pt x="0" y="889663"/>
                      <a:pt x="0" y="821083"/>
                    </a:cubicBezTo>
                    <a:lnTo>
                      <a:pt x="0" y="124460"/>
                    </a:lnTo>
                    <a:cubicBezTo>
                      <a:pt x="0" y="55880"/>
                      <a:pt x="55880" y="0"/>
                      <a:pt x="124460" y="0"/>
                    </a:cubicBezTo>
                    <a:lnTo>
                      <a:pt x="1549742" y="0"/>
                    </a:lnTo>
                    <a:cubicBezTo>
                      <a:pt x="1618322" y="0"/>
                      <a:pt x="1674202" y="55880"/>
                      <a:pt x="1674202" y="124460"/>
                    </a:cubicBezTo>
                    <a:lnTo>
                      <a:pt x="1674202" y="821083"/>
                    </a:lnTo>
                    <a:cubicBezTo>
                      <a:pt x="1674202" y="889663"/>
                      <a:pt x="1618322" y="945543"/>
                      <a:pt x="1549742" y="945543"/>
                    </a:cubicBezTo>
                    <a:close/>
                  </a:path>
                </a:pathLst>
              </a:custGeom>
              <a:solidFill>
                <a:srgbClr val="098488"/>
              </a:solidFill>
            </p:spPr>
            <p:txBody>
              <a:bodyPr/>
              <a:lstStyle/>
              <a:p>
                <a:endParaRPr lang="pt-BR"/>
              </a:p>
            </p:txBody>
          </p:sp>
        </p:grpSp>
        <p:sp>
          <p:nvSpPr>
            <p:cNvPr id="65" name="Freeform 65"/>
            <p:cNvSpPr/>
            <p:nvPr/>
          </p:nvSpPr>
          <p:spPr>
            <a:xfrm>
              <a:off x="118660" y="126931"/>
              <a:ext cx="132184" cy="132184"/>
            </a:xfrm>
            <a:custGeom>
              <a:avLst/>
              <a:gdLst/>
              <a:ahLst/>
              <a:cxnLst/>
              <a:rect l="l" t="t" r="r" b="b"/>
              <a:pathLst>
                <a:path w="132184" h="132184">
                  <a:moveTo>
                    <a:pt x="0" y="0"/>
                  </a:moveTo>
                  <a:lnTo>
                    <a:pt x="132184" y="0"/>
                  </a:lnTo>
                  <a:lnTo>
                    <a:pt x="132184" y="132184"/>
                  </a:lnTo>
                  <a:lnTo>
                    <a:pt x="0" y="13218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pt-BR"/>
            </a:p>
          </p:txBody>
        </p:sp>
        <p:sp>
          <p:nvSpPr>
            <p:cNvPr id="66" name="TextBox 66"/>
            <p:cNvSpPr txBox="1"/>
            <p:nvPr/>
          </p:nvSpPr>
          <p:spPr>
            <a:xfrm>
              <a:off x="276755" y="133393"/>
              <a:ext cx="468745" cy="136789"/>
            </a:xfrm>
            <a:prstGeom prst="rect">
              <a:avLst/>
            </a:prstGeom>
          </p:spPr>
          <p:txBody>
            <a:bodyPr lIns="0" tIns="0" rIns="0" bIns="0" rtlCol="0" anchor="t">
              <a:spAutoFit/>
            </a:bodyPr>
            <a:lstStyle/>
            <a:p>
              <a:pPr>
                <a:lnSpc>
                  <a:spcPts val="838"/>
                </a:lnSpc>
              </a:pPr>
              <a:r>
                <a:rPr lang="en-US" sz="813">
                  <a:solidFill>
                    <a:srgbClr val="FFFFFF"/>
                  </a:solidFill>
                  <a:latin typeface="League Spartan"/>
                  <a:ea typeface="League Spartan"/>
                  <a:cs typeface="League Spartan"/>
                  <a:sym typeface="League Spartan"/>
                </a:rPr>
                <a:t>  9H</a:t>
              </a:r>
            </a:p>
          </p:txBody>
        </p:sp>
      </p:grpSp>
      <p:sp>
        <p:nvSpPr>
          <p:cNvPr id="67" name="TextBox 67"/>
          <p:cNvSpPr txBox="1"/>
          <p:nvPr/>
        </p:nvSpPr>
        <p:spPr>
          <a:xfrm>
            <a:off x="1149903" y="4505105"/>
            <a:ext cx="5476329" cy="562250"/>
          </a:xfrm>
          <a:prstGeom prst="rect">
            <a:avLst/>
          </a:prstGeom>
        </p:spPr>
        <p:txBody>
          <a:bodyPr lIns="0" tIns="0" rIns="0" bIns="0" rtlCol="0" anchor="t">
            <a:spAutoFit/>
          </a:bodyPr>
          <a:lstStyle/>
          <a:p>
            <a:pPr algn="just">
              <a:lnSpc>
                <a:spcPts val="1474"/>
              </a:lnSpc>
            </a:pPr>
            <a:r>
              <a:rPr lang="en-US" sz="969" spc="10">
                <a:solidFill>
                  <a:srgbClr val="000000"/>
                </a:solidFill>
                <a:latin typeface="Agrandir Narrow"/>
                <a:ea typeface="Agrandir Narrow"/>
                <a:cs typeface="Agrandir Narrow"/>
                <a:sym typeface="Agrandir Narrow"/>
              </a:rPr>
              <a:t>A TECNOLOGIA DO RASTREAMENTO OCULAR NOS ESTUDOS DA LINGUAGEM</a:t>
            </a:r>
          </a:p>
          <a:p>
            <a:pPr algn="just">
              <a:lnSpc>
                <a:spcPts val="1474"/>
              </a:lnSpc>
            </a:pPr>
            <a:r>
              <a:rPr lang="en-US" sz="969" spc="10">
                <a:solidFill>
                  <a:srgbClr val="000000"/>
                </a:solidFill>
                <a:latin typeface="Agrandir Narrow"/>
                <a:ea typeface="Agrandir Narrow"/>
                <a:cs typeface="Agrandir Narrow"/>
                <a:sym typeface="Agrandir Narrow"/>
              </a:rPr>
              <a:t>      PROFA. DRA. MAILCE MOTA (UFSC)</a:t>
            </a:r>
          </a:p>
          <a:p>
            <a:pPr algn="just">
              <a:lnSpc>
                <a:spcPts val="1474"/>
              </a:lnSpc>
            </a:pPr>
            <a:r>
              <a:rPr lang="en-US" sz="969" spc="10">
                <a:solidFill>
                  <a:srgbClr val="000000"/>
                </a:solidFill>
                <a:latin typeface="Agrandir Narrow"/>
                <a:ea typeface="Agrandir Narrow"/>
                <a:cs typeface="Agrandir Narrow"/>
                <a:sym typeface="Agrandir Narrow"/>
              </a:rPr>
              <a:t>      DRA. JULIANA DO AMARAL (UFSC)</a:t>
            </a:r>
          </a:p>
        </p:txBody>
      </p:sp>
      <p:grpSp>
        <p:nvGrpSpPr>
          <p:cNvPr id="68" name="Group 68"/>
          <p:cNvGrpSpPr/>
          <p:nvPr/>
        </p:nvGrpSpPr>
        <p:grpSpPr>
          <a:xfrm>
            <a:off x="1675054" y="3926714"/>
            <a:ext cx="1814732" cy="306043"/>
            <a:chOff x="0" y="0"/>
            <a:chExt cx="3915550" cy="660400"/>
          </a:xfrm>
        </p:grpSpPr>
        <p:sp>
          <p:nvSpPr>
            <p:cNvPr id="69" name="Freeform 69"/>
            <p:cNvSpPr/>
            <p:nvPr/>
          </p:nvSpPr>
          <p:spPr>
            <a:xfrm>
              <a:off x="0" y="0"/>
              <a:ext cx="3915550" cy="660400"/>
            </a:xfrm>
            <a:custGeom>
              <a:avLst/>
              <a:gdLst/>
              <a:ahLst/>
              <a:cxnLst/>
              <a:rect l="l" t="t" r="r" b="b"/>
              <a:pathLst>
                <a:path w="3915550" h="660400">
                  <a:moveTo>
                    <a:pt x="3791090" y="660400"/>
                  </a:moveTo>
                  <a:lnTo>
                    <a:pt x="124460" y="660400"/>
                  </a:lnTo>
                  <a:cubicBezTo>
                    <a:pt x="55880" y="660400"/>
                    <a:pt x="0" y="604520"/>
                    <a:pt x="0" y="535940"/>
                  </a:cubicBezTo>
                  <a:lnTo>
                    <a:pt x="0" y="124460"/>
                  </a:lnTo>
                  <a:cubicBezTo>
                    <a:pt x="0" y="55880"/>
                    <a:pt x="55880" y="0"/>
                    <a:pt x="124460" y="0"/>
                  </a:cubicBezTo>
                  <a:lnTo>
                    <a:pt x="3791090" y="0"/>
                  </a:lnTo>
                  <a:cubicBezTo>
                    <a:pt x="3859670" y="0"/>
                    <a:pt x="3915550" y="55880"/>
                    <a:pt x="3915550" y="124460"/>
                  </a:cubicBezTo>
                  <a:lnTo>
                    <a:pt x="3915550" y="535940"/>
                  </a:lnTo>
                  <a:cubicBezTo>
                    <a:pt x="3915550" y="604520"/>
                    <a:pt x="3859670" y="660400"/>
                    <a:pt x="3791090" y="660400"/>
                  </a:cubicBezTo>
                  <a:close/>
                </a:path>
              </a:pathLst>
            </a:custGeom>
            <a:solidFill>
              <a:srgbClr val="C2C2C2"/>
            </a:solidFill>
          </p:spPr>
          <p:txBody>
            <a:bodyPr/>
            <a:lstStyle/>
            <a:p>
              <a:endParaRPr lang="pt-BR"/>
            </a:p>
          </p:txBody>
        </p:sp>
      </p:grpSp>
      <p:sp>
        <p:nvSpPr>
          <p:cNvPr id="70" name="TextBox 70"/>
          <p:cNvSpPr txBox="1"/>
          <p:nvPr/>
        </p:nvSpPr>
        <p:spPr>
          <a:xfrm>
            <a:off x="1944158" y="3920921"/>
            <a:ext cx="1276522" cy="147711"/>
          </a:xfrm>
          <a:prstGeom prst="rect">
            <a:avLst/>
          </a:prstGeom>
        </p:spPr>
        <p:txBody>
          <a:bodyPr lIns="0" tIns="0" rIns="0" bIns="0" rtlCol="0" anchor="t">
            <a:spAutoFit/>
          </a:bodyPr>
          <a:lstStyle/>
          <a:p>
            <a:pPr algn="ctr">
              <a:lnSpc>
                <a:spcPts val="1339"/>
              </a:lnSpc>
            </a:pPr>
            <a:r>
              <a:rPr lang="en-US" sz="778" spc="20">
                <a:solidFill>
                  <a:srgbClr val="000000"/>
                </a:solidFill>
                <a:latin typeface="League Spartan"/>
                <a:ea typeface="League Spartan"/>
                <a:cs typeface="League Spartan"/>
                <a:sym typeface="League Spartan"/>
              </a:rPr>
              <a:t>Mediação de</a:t>
            </a:r>
          </a:p>
        </p:txBody>
      </p:sp>
      <p:sp>
        <p:nvSpPr>
          <p:cNvPr id="71" name="TextBox 71"/>
          <p:cNvSpPr txBox="1"/>
          <p:nvPr/>
        </p:nvSpPr>
        <p:spPr>
          <a:xfrm>
            <a:off x="1675054" y="4074716"/>
            <a:ext cx="1814732" cy="112706"/>
          </a:xfrm>
          <a:prstGeom prst="rect">
            <a:avLst/>
          </a:prstGeom>
        </p:spPr>
        <p:txBody>
          <a:bodyPr lIns="0" tIns="0" rIns="0" bIns="0" rtlCol="0" anchor="t">
            <a:spAutoFit/>
          </a:bodyPr>
          <a:lstStyle/>
          <a:p>
            <a:pPr algn="ctr">
              <a:lnSpc>
                <a:spcPts val="873"/>
              </a:lnSpc>
            </a:pPr>
            <a:r>
              <a:rPr lang="en-US" sz="682">
                <a:solidFill>
                  <a:srgbClr val="000000"/>
                </a:solidFill>
                <a:latin typeface="PT Sans"/>
                <a:ea typeface="PT Sans"/>
                <a:cs typeface="PT Sans"/>
                <a:sym typeface="PT Sans"/>
              </a:rPr>
              <a:t>PROF. DR. FELIPE VENÂNCIO BARBOSA (USP)</a:t>
            </a:r>
          </a:p>
        </p:txBody>
      </p:sp>
      <p:grpSp>
        <p:nvGrpSpPr>
          <p:cNvPr id="77" name="Agrupar 76">
            <a:extLst>
              <a:ext uri="{FF2B5EF4-FFF2-40B4-BE49-F238E27FC236}">
                <a16:creationId xmlns:a16="http://schemas.microsoft.com/office/drawing/2014/main" id="{FD96E11E-120C-495D-AE03-CA7FD61855AB}"/>
              </a:ext>
            </a:extLst>
          </p:cNvPr>
          <p:cNvGrpSpPr/>
          <p:nvPr/>
        </p:nvGrpSpPr>
        <p:grpSpPr>
          <a:xfrm>
            <a:off x="499015" y="454831"/>
            <a:ext cx="6549899" cy="964636"/>
            <a:chOff x="465975" y="289767"/>
            <a:chExt cx="6549899" cy="964636"/>
          </a:xfrm>
        </p:grpSpPr>
        <p:pic>
          <p:nvPicPr>
            <p:cNvPr id="78" name="object 52">
              <a:extLst>
                <a:ext uri="{FF2B5EF4-FFF2-40B4-BE49-F238E27FC236}">
                  <a16:creationId xmlns:a16="http://schemas.microsoft.com/office/drawing/2014/main" id="{8EE5D504-9ED5-9D6D-A426-2C327C57F21E}"/>
                </a:ext>
              </a:extLst>
            </p:cNvPr>
            <p:cNvPicPr/>
            <p:nvPr/>
          </p:nvPicPr>
          <p:blipFill>
            <a:blip r:embed="rId4" cstate="print"/>
            <a:stretch>
              <a:fillRect/>
            </a:stretch>
          </p:blipFill>
          <p:spPr>
            <a:xfrm>
              <a:off x="465975" y="289767"/>
              <a:ext cx="1743423" cy="964636"/>
            </a:xfrm>
            <a:prstGeom prst="rect">
              <a:avLst/>
            </a:prstGeom>
          </p:spPr>
        </p:pic>
        <p:pic>
          <p:nvPicPr>
            <p:cNvPr id="79" name="object 53">
              <a:extLst>
                <a:ext uri="{FF2B5EF4-FFF2-40B4-BE49-F238E27FC236}">
                  <a16:creationId xmlns:a16="http://schemas.microsoft.com/office/drawing/2014/main" id="{AB30EF85-4563-60BC-CE4C-E72176E0E3F7}"/>
                </a:ext>
              </a:extLst>
            </p:cNvPr>
            <p:cNvPicPr/>
            <p:nvPr/>
          </p:nvPicPr>
          <p:blipFill>
            <a:blip r:embed="rId5" cstate="print"/>
            <a:stretch>
              <a:fillRect/>
            </a:stretch>
          </p:blipFill>
          <p:spPr>
            <a:xfrm>
              <a:off x="5177972" y="704878"/>
              <a:ext cx="1837902" cy="498225"/>
            </a:xfrm>
            <a:prstGeom prst="rect">
              <a:avLst/>
            </a:prstGeom>
          </p:spPr>
        </p:pic>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462573" y="1733395"/>
            <a:ext cx="6579098" cy="2074415"/>
            <a:chOff x="0" y="0"/>
            <a:chExt cx="3519263" cy="1109689"/>
          </a:xfrm>
        </p:grpSpPr>
        <p:sp>
          <p:nvSpPr>
            <p:cNvPr id="4" name="Freeform 4"/>
            <p:cNvSpPr/>
            <p:nvPr/>
          </p:nvSpPr>
          <p:spPr>
            <a:xfrm>
              <a:off x="0" y="0"/>
              <a:ext cx="3519263" cy="1109689"/>
            </a:xfrm>
            <a:custGeom>
              <a:avLst/>
              <a:gdLst/>
              <a:ahLst/>
              <a:cxnLst/>
              <a:rect l="l" t="t" r="r" b="b"/>
              <a:pathLst>
                <a:path w="3519263" h="1109689">
                  <a:moveTo>
                    <a:pt x="3519263" y="11766"/>
                  </a:moveTo>
                  <a:lnTo>
                    <a:pt x="3519263" y="1097923"/>
                  </a:lnTo>
                  <a:cubicBezTo>
                    <a:pt x="3519263" y="1104421"/>
                    <a:pt x="3513996" y="1109689"/>
                    <a:pt x="3507498" y="1109689"/>
                  </a:cubicBezTo>
                  <a:lnTo>
                    <a:pt x="11766" y="1109689"/>
                  </a:lnTo>
                  <a:cubicBezTo>
                    <a:pt x="5268" y="1109689"/>
                    <a:pt x="0" y="1104421"/>
                    <a:pt x="0" y="1097923"/>
                  </a:cubicBezTo>
                  <a:lnTo>
                    <a:pt x="0" y="11766"/>
                  </a:lnTo>
                  <a:cubicBezTo>
                    <a:pt x="0" y="5268"/>
                    <a:pt x="5268" y="0"/>
                    <a:pt x="11766" y="0"/>
                  </a:cubicBezTo>
                  <a:lnTo>
                    <a:pt x="3507498" y="0"/>
                  </a:lnTo>
                  <a:cubicBezTo>
                    <a:pt x="3513996" y="0"/>
                    <a:pt x="3519263" y="5268"/>
                    <a:pt x="3519263" y="11766"/>
                  </a:cubicBezTo>
                  <a:close/>
                </a:path>
              </a:pathLst>
            </a:custGeom>
            <a:solidFill>
              <a:srgbClr val="DFDFDF">
                <a:alpha val="14902"/>
              </a:srgbClr>
            </a:solidFill>
            <a:ln w="9525" cap="sq">
              <a:solidFill>
                <a:srgbClr val="939393">
                  <a:alpha val="14902"/>
                </a:srgbClr>
              </a:solidFill>
              <a:prstDash val="solid"/>
              <a:miter/>
            </a:ln>
          </p:spPr>
          <p:txBody>
            <a:bodyPr/>
            <a:lstStyle/>
            <a:p>
              <a:endParaRPr lang="pt-BR"/>
            </a:p>
          </p:txBody>
        </p:sp>
        <p:sp>
          <p:nvSpPr>
            <p:cNvPr id="5" name="TextBox 5"/>
            <p:cNvSpPr txBox="1"/>
            <p:nvPr/>
          </p:nvSpPr>
          <p:spPr>
            <a:xfrm>
              <a:off x="0" y="-19050"/>
              <a:ext cx="3519263" cy="1128739"/>
            </a:xfrm>
            <a:prstGeom prst="rect">
              <a:avLst/>
            </a:prstGeom>
          </p:spPr>
          <p:txBody>
            <a:bodyPr lIns="30677" tIns="30677" rIns="30677" bIns="30677" rtlCol="0" anchor="ctr"/>
            <a:lstStyle/>
            <a:p>
              <a:pPr algn="ctr">
                <a:lnSpc>
                  <a:spcPts val="1130"/>
                </a:lnSpc>
              </a:pPr>
              <a:endParaRPr/>
            </a:p>
          </p:txBody>
        </p:sp>
      </p:grpSp>
      <p:grpSp>
        <p:nvGrpSpPr>
          <p:cNvPr id="6" name="Group 6"/>
          <p:cNvGrpSpPr/>
          <p:nvPr/>
        </p:nvGrpSpPr>
        <p:grpSpPr>
          <a:xfrm>
            <a:off x="462573" y="2551341"/>
            <a:ext cx="6579098" cy="3754825"/>
            <a:chOff x="0" y="0"/>
            <a:chExt cx="3519263" cy="2008609"/>
          </a:xfrm>
        </p:grpSpPr>
        <p:sp>
          <p:nvSpPr>
            <p:cNvPr id="7" name="Freeform 7"/>
            <p:cNvSpPr/>
            <p:nvPr/>
          </p:nvSpPr>
          <p:spPr>
            <a:xfrm>
              <a:off x="0" y="0"/>
              <a:ext cx="3519263" cy="2008609"/>
            </a:xfrm>
            <a:custGeom>
              <a:avLst/>
              <a:gdLst/>
              <a:ahLst/>
              <a:cxnLst/>
              <a:rect l="l" t="t" r="r" b="b"/>
              <a:pathLst>
                <a:path w="3519263" h="2008609">
                  <a:moveTo>
                    <a:pt x="3519263" y="0"/>
                  </a:moveTo>
                  <a:lnTo>
                    <a:pt x="3519263" y="2008609"/>
                  </a:lnTo>
                  <a:lnTo>
                    <a:pt x="0" y="2008609"/>
                  </a:lnTo>
                  <a:lnTo>
                    <a:pt x="0" y="0"/>
                  </a:lnTo>
                  <a:close/>
                </a:path>
              </a:pathLst>
            </a:custGeom>
            <a:solidFill>
              <a:srgbClr val="FFFFFF"/>
            </a:solidFill>
            <a:ln w="9525" cap="sq">
              <a:solidFill>
                <a:srgbClr val="F0F0F0"/>
              </a:solidFill>
              <a:prstDash val="solid"/>
              <a:miter/>
            </a:ln>
          </p:spPr>
          <p:txBody>
            <a:bodyPr/>
            <a:lstStyle/>
            <a:p>
              <a:endParaRPr lang="pt-BR"/>
            </a:p>
          </p:txBody>
        </p:sp>
        <p:sp>
          <p:nvSpPr>
            <p:cNvPr id="8" name="TextBox 8"/>
            <p:cNvSpPr txBox="1"/>
            <p:nvPr/>
          </p:nvSpPr>
          <p:spPr>
            <a:xfrm>
              <a:off x="0" y="-19050"/>
              <a:ext cx="3519263" cy="2027659"/>
            </a:xfrm>
            <a:prstGeom prst="rect">
              <a:avLst/>
            </a:prstGeom>
          </p:spPr>
          <p:txBody>
            <a:bodyPr lIns="30677" tIns="30677" rIns="30677" bIns="30677" rtlCol="0" anchor="ctr"/>
            <a:lstStyle/>
            <a:p>
              <a:pPr algn="ctr">
                <a:lnSpc>
                  <a:spcPts val="1130"/>
                </a:lnSpc>
              </a:pPr>
              <a:endParaRPr/>
            </a:p>
          </p:txBody>
        </p:sp>
      </p:grpSp>
      <p:grpSp>
        <p:nvGrpSpPr>
          <p:cNvPr id="9" name="Group 9"/>
          <p:cNvGrpSpPr/>
          <p:nvPr/>
        </p:nvGrpSpPr>
        <p:grpSpPr>
          <a:xfrm>
            <a:off x="844743" y="2846447"/>
            <a:ext cx="6047102" cy="777604"/>
            <a:chOff x="0" y="0"/>
            <a:chExt cx="3234690" cy="415972"/>
          </a:xfrm>
        </p:grpSpPr>
        <p:sp>
          <p:nvSpPr>
            <p:cNvPr id="10" name="Freeform 10"/>
            <p:cNvSpPr/>
            <p:nvPr/>
          </p:nvSpPr>
          <p:spPr>
            <a:xfrm>
              <a:off x="0" y="0"/>
              <a:ext cx="3234690" cy="415972"/>
            </a:xfrm>
            <a:custGeom>
              <a:avLst/>
              <a:gdLst/>
              <a:ahLst/>
              <a:cxnLst/>
              <a:rect l="l" t="t" r="r" b="b"/>
              <a:pathLst>
                <a:path w="3234690" h="415972">
                  <a:moveTo>
                    <a:pt x="3234690" y="12801"/>
                  </a:moveTo>
                  <a:lnTo>
                    <a:pt x="3234690" y="403171"/>
                  </a:lnTo>
                  <a:cubicBezTo>
                    <a:pt x="3234690" y="410241"/>
                    <a:pt x="3228959" y="415972"/>
                    <a:pt x="3221889" y="415972"/>
                  </a:cubicBezTo>
                  <a:lnTo>
                    <a:pt x="12801" y="415972"/>
                  </a:lnTo>
                  <a:cubicBezTo>
                    <a:pt x="5731" y="415972"/>
                    <a:pt x="0" y="410241"/>
                    <a:pt x="0" y="403171"/>
                  </a:cubicBezTo>
                  <a:lnTo>
                    <a:pt x="0" y="12801"/>
                  </a:lnTo>
                  <a:cubicBezTo>
                    <a:pt x="0" y="5731"/>
                    <a:pt x="5731" y="0"/>
                    <a:pt x="12801" y="0"/>
                  </a:cubicBezTo>
                  <a:lnTo>
                    <a:pt x="3221889" y="0"/>
                  </a:lnTo>
                  <a:cubicBezTo>
                    <a:pt x="3228959" y="0"/>
                    <a:pt x="3234690" y="5731"/>
                    <a:pt x="3234690" y="12801"/>
                  </a:cubicBezTo>
                  <a:close/>
                </a:path>
              </a:pathLst>
            </a:custGeom>
            <a:solidFill>
              <a:srgbClr val="DFDFDF">
                <a:alpha val="14902"/>
              </a:srgbClr>
            </a:solidFill>
            <a:ln w="9525" cap="sq">
              <a:solidFill>
                <a:srgbClr val="939393">
                  <a:alpha val="14902"/>
                </a:srgbClr>
              </a:solidFill>
              <a:prstDash val="solid"/>
              <a:miter/>
            </a:ln>
          </p:spPr>
          <p:txBody>
            <a:bodyPr/>
            <a:lstStyle/>
            <a:p>
              <a:endParaRPr lang="pt-BR"/>
            </a:p>
          </p:txBody>
        </p:sp>
        <p:sp>
          <p:nvSpPr>
            <p:cNvPr id="11" name="TextBox 11"/>
            <p:cNvSpPr txBox="1"/>
            <p:nvPr/>
          </p:nvSpPr>
          <p:spPr>
            <a:xfrm>
              <a:off x="0" y="-19050"/>
              <a:ext cx="3234690" cy="435022"/>
            </a:xfrm>
            <a:prstGeom prst="rect">
              <a:avLst/>
            </a:prstGeom>
          </p:spPr>
          <p:txBody>
            <a:bodyPr lIns="30677" tIns="30677" rIns="30677" bIns="30677" rtlCol="0" anchor="ctr"/>
            <a:lstStyle/>
            <a:p>
              <a:pPr algn="ctr">
                <a:lnSpc>
                  <a:spcPts val="1130"/>
                </a:lnSpc>
              </a:pPr>
              <a:endParaRPr/>
            </a:p>
          </p:txBody>
        </p:sp>
      </p:grpSp>
      <p:sp>
        <p:nvSpPr>
          <p:cNvPr id="12" name="TextBox 12"/>
          <p:cNvSpPr txBox="1"/>
          <p:nvPr/>
        </p:nvSpPr>
        <p:spPr>
          <a:xfrm>
            <a:off x="1230942" y="3038991"/>
            <a:ext cx="3852965" cy="182202"/>
          </a:xfrm>
          <a:prstGeom prst="rect">
            <a:avLst/>
          </a:prstGeom>
        </p:spPr>
        <p:txBody>
          <a:bodyPr lIns="0" tIns="0" rIns="0" bIns="0" rtlCol="0" anchor="t">
            <a:spAutoFit/>
          </a:bodyPr>
          <a:lstStyle/>
          <a:p>
            <a:pPr algn="just">
              <a:lnSpc>
                <a:spcPts val="1590"/>
              </a:lnSpc>
            </a:pPr>
            <a:r>
              <a:rPr lang="en-US" sz="969" b="1">
                <a:solidFill>
                  <a:srgbClr val="000000"/>
                </a:solidFill>
                <a:latin typeface="Agrandir Narrow Bold"/>
                <a:ea typeface="Agrandir Narrow Bold"/>
                <a:cs typeface="Agrandir Narrow Bold"/>
                <a:sym typeface="Agrandir Narrow Bold"/>
              </a:rPr>
              <a:t>Comunicações</a:t>
            </a:r>
          </a:p>
        </p:txBody>
      </p:sp>
      <p:sp>
        <p:nvSpPr>
          <p:cNvPr id="13" name="TextBox 13"/>
          <p:cNvSpPr txBox="1"/>
          <p:nvPr/>
        </p:nvSpPr>
        <p:spPr>
          <a:xfrm>
            <a:off x="1230942" y="3313326"/>
            <a:ext cx="5331645" cy="177587"/>
          </a:xfrm>
          <a:prstGeom prst="rect">
            <a:avLst/>
          </a:prstGeom>
        </p:spPr>
        <p:txBody>
          <a:bodyPr lIns="0" tIns="0" rIns="0" bIns="0" rtlCol="0" anchor="t">
            <a:spAutoFit/>
          </a:bodyPr>
          <a:lstStyle/>
          <a:p>
            <a:pPr algn="just">
              <a:lnSpc>
                <a:spcPts val="1473"/>
              </a:lnSpc>
            </a:pPr>
            <a:r>
              <a:rPr lang="en-US" sz="969" spc="10">
                <a:solidFill>
                  <a:srgbClr val="000000"/>
                </a:solidFill>
                <a:latin typeface="Agrandir Narrow"/>
                <a:ea typeface="Agrandir Narrow"/>
                <a:cs typeface="Agrandir Narrow"/>
                <a:sym typeface="Agrandir Narrow"/>
              </a:rPr>
              <a:t>APRESENTAÇÕES DE TRABALHOS</a:t>
            </a:r>
          </a:p>
        </p:txBody>
      </p:sp>
      <p:grpSp>
        <p:nvGrpSpPr>
          <p:cNvPr id="14" name="Group 14"/>
          <p:cNvGrpSpPr/>
          <p:nvPr/>
        </p:nvGrpSpPr>
        <p:grpSpPr>
          <a:xfrm>
            <a:off x="1110887" y="2669201"/>
            <a:ext cx="481528" cy="301858"/>
            <a:chOff x="0" y="0"/>
            <a:chExt cx="1508343" cy="945543"/>
          </a:xfrm>
        </p:grpSpPr>
        <p:sp>
          <p:nvSpPr>
            <p:cNvPr id="15" name="Freeform 15"/>
            <p:cNvSpPr/>
            <p:nvPr/>
          </p:nvSpPr>
          <p:spPr>
            <a:xfrm>
              <a:off x="0" y="0"/>
              <a:ext cx="1508343" cy="945543"/>
            </a:xfrm>
            <a:custGeom>
              <a:avLst/>
              <a:gdLst/>
              <a:ahLst/>
              <a:cxnLst/>
              <a:rect l="l" t="t" r="r" b="b"/>
              <a:pathLst>
                <a:path w="1508343" h="945543">
                  <a:moveTo>
                    <a:pt x="1383883" y="945543"/>
                  </a:moveTo>
                  <a:lnTo>
                    <a:pt x="124460" y="945543"/>
                  </a:lnTo>
                  <a:cubicBezTo>
                    <a:pt x="55880" y="945543"/>
                    <a:pt x="0" y="889663"/>
                    <a:pt x="0" y="821083"/>
                  </a:cubicBezTo>
                  <a:lnTo>
                    <a:pt x="0" y="124460"/>
                  </a:lnTo>
                  <a:cubicBezTo>
                    <a:pt x="0" y="55880"/>
                    <a:pt x="55880" y="0"/>
                    <a:pt x="124460" y="0"/>
                  </a:cubicBezTo>
                  <a:lnTo>
                    <a:pt x="1383883" y="0"/>
                  </a:lnTo>
                  <a:cubicBezTo>
                    <a:pt x="1452463" y="0"/>
                    <a:pt x="1508343" y="55880"/>
                    <a:pt x="1508343" y="124460"/>
                  </a:cubicBezTo>
                  <a:lnTo>
                    <a:pt x="1508343" y="821083"/>
                  </a:lnTo>
                  <a:cubicBezTo>
                    <a:pt x="1508343" y="889663"/>
                    <a:pt x="1452463" y="945543"/>
                    <a:pt x="1383883" y="945543"/>
                  </a:cubicBezTo>
                  <a:close/>
                </a:path>
              </a:pathLst>
            </a:custGeom>
            <a:solidFill>
              <a:srgbClr val="3CA0DB"/>
            </a:solidFill>
          </p:spPr>
          <p:txBody>
            <a:bodyPr/>
            <a:lstStyle/>
            <a:p>
              <a:endParaRPr lang="pt-BR"/>
            </a:p>
          </p:txBody>
        </p:sp>
      </p:grpSp>
      <p:sp>
        <p:nvSpPr>
          <p:cNvPr id="16" name="Freeform 16"/>
          <p:cNvSpPr/>
          <p:nvPr/>
        </p:nvSpPr>
        <p:spPr>
          <a:xfrm>
            <a:off x="1199484" y="2763973"/>
            <a:ext cx="98695" cy="98695"/>
          </a:xfrm>
          <a:custGeom>
            <a:avLst/>
            <a:gdLst/>
            <a:ahLst/>
            <a:cxnLst/>
            <a:rect l="l" t="t" r="r" b="b"/>
            <a:pathLst>
              <a:path w="98710" h="98710">
                <a:moveTo>
                  <a:pt x="0" y="0"/>
                </a:moveTo>
                <a:lnTo>
                  <a:pt x="98709" y="0"/>
                </a:lnTo>
                <a:lnTo>
                  <a:pt x="98709" y="98710"/>
                </a:lnTo>
                <a:lnTo>
                  <a:pt x="0" y="987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pt-BR"/>
          </a:p>
        </p:txBody>
      </p:sp>
      <p:sp>
        <p:nvSpPr>
          <p:cNvPr id="17" name="TextBox 17"/>
          <p:cNvSpPr txBox="1"/>
          <p:nvPr/>
        </p:nvSpPr>
        <p:spPr>
          <a:xfrm>
            <a:off x="1317524" y="2771209"/>
            <a:ext cx="349986" cy="102577"/>
          </a:xfrm>
          <a:prstGeom prst="rect">
            <a:avLst/>
          </a:prstGeom>
        </p:spPr>
        <p:txBody>
          <a:bodyPr lIns="0" tIns="0" rIns="0" bIns="0" rtlCol="0" anchor="t">
            <a:spAutoFit/>
          </a:bodyPr>
          <a:lstStyle/>
          <a:p>
            <a:pPr>
              <a:lnSpc>
                <a:spcPts val="834"/>
              </a:lnSpc>
            </a:pPr>
            <a:r>
              <a:rPr lang="en-US" sz="810">
                <a:solidFill>
                  <a:srgbClr val="000000"/>
                </a:solidFill>
                <a:latin typeface="League Spartan"/>
                <a:ea typeface="League Spartan"/>
                <a:cs typeface="League Spartan"/>
                <a:sym typeface="League Spartan"/>
              </a:rPr>
              <a:t>9H</a:t>
            </a:r>
          </a:p>
        </p:txBody>
      </p:sp>
      <p:grpSp>
        <p:nvGrpSpPr>
          <p:cNvPr id="18" name="Group 18"/>
          <p:cNvGrpSpPr/>
          <p:nvPr/>
        </p:nvGrpSpPr>
        <p:grpSpPr>
          <a:xfrm>
            <a:off x="1769382" y="2660299"/>
            <a:ext cx="1814732" cy="306043"/>
            <a:chOff x="0" y="0"/>
            <a:chExt cx="3915550" cy="660400"/>
          </a:xfrm>
        </p:grpSpPr>
        <p:sp>
          <p:nvSpPr>
            <p:cNvPr id="19" name="Freeform 19"/>
            <p:cNvSpPr/>
            <p:nvPr/>
          </p:nvSpPr>
          <p:spPr>
            <a:xfrm>
              <a:off x="0" y="0"/>
              <a:ext cx="3915550" cy="660400"/>
            </a:xfrm>
            <a:custGeom>
              <a:avLst/>
              <a:gdLst/>
              <a:ahLst/>
              <a:cxnLst/>
              <a:rect l="l" t="t" r="r" b="b"/>
              <a:pathLst>
                <a:path w="3915550" h="660400">
                  <a:moveTo>
                    <a:pt x="3791090" y="660400"/>
                  </a:moveTo>
                  <a:lnTo>
                    <a:pt x="124460" y="660400"/>
                  </a:lnTo>
                  <a:cubicBezTo>
                    <a:pt x="55880" y="660400"/>
                    <a:pt x="0" y="604520"/>
                    <a:pt x="0" y="535940"/>
                  </a:cubicBezTo>
                  <a:lnTo>
                    <a:pt x="0" y="124460"/>
                  </a:lnTo>
                  <a:cubicBezTo>
                    <a:pt x="0" y="55880"/>
                    <a:pt x="55880" y="0"/>
                    <a:pt x="124460" y="0"/>
                  </a:cubicBezTo>
                  <a:lnTo>
                    <a:pt x="3791090" y="0"/>
                  </a:lnTo>
                  <a:cubicBezTo>
                    <a:pt x="3859670" y="0"/>
                    <a:pt x="3915550" y="55880"/>
                    <a:pt x="3915550" y="124460"/>
                  </a:cubicBezTo>
                  <a:lnTo>
                    <a:pt x="3915550" y="535940"/>
                  </a:lnTo>
                  <a:cubicBezTo>
                    <a:pt x="3915550" y="604520"/>
                    <a:pt x="3859670" y="660400"/>
                    <a:pt x="3791090" y="660400"/>
                  </a:cubicBezTo>
                  <a:close/>
                </a:path>
              </a:pathLst>
            </a:custGeom>
            <a:solidFill>
              <a:srgbClr val="C2C2C2"/>
            </a:solidFill>
          </p:spPr>
          <p:txBody>
            <a:bodyPr/>
            <a:lstStyle/>
            <a:p>
              <a:endParaRPr lang="pt-BR"/>
            </a:p>
          </p:txBody>
        </p:sp>
      </p:grpSp>
      <p:sp>
        <p:nvSpPr>
          <p:cNvPr id="20" name="TextBox 20"/>
          <p:cNvSpPr txBox="1"/>
          <p:nvPr/>
        </p:nvSpPr>
        <p:spPr>
          <a:xfrm>
            <a:off x="2038487" y="2654505"/>
            <a:ext cx="1276522" cy="147711"/>
          </a:xfrm>
          <a:prstGeom prst="rect">
            <a:avLst/>
          </a:prstGeom>
        </p:spPr>
        <p:txBody>
          <a:bodyPr lIns="0" tIns="0" rIns="0" bIns="0" rtlCol="0" anchor="t">
            <a:spAutoFit/>
          </a:bodyPr>
          <a:lstStyle/>
          <a:p>
            <a:pPr algn="ctr">
              <a:lnSpc>
                <a:spcPts val="1339"/>
              </a:lnSpc>
            </a:pPr>
            <a:r>
              <a:rPr lang="en-US" sz="778" spc="20">
                <a:solidFill>
                  <a:srgbClr val="000000"/>
                </a:solidFill>
                <a:latin typeface="League Spartan"/>
                <a:ea typeface="League Spartan"/>
                <a:cs typeface="League Spartan"/>
                <a:sym typeface="League Spartan"/>
              </a:rPr>
              <a:t>Mediação de</a:t>
            </a:r>
          </a:p>
        </p:txBody>
      </p:sp>
      <p:sp>
        <p:nvSpPr>
          <p:cNvPr id="21" name="TextBox 21"/>
          <p:cNvSpPr txBox="1"/>
          <p:nvPr/>
        </p:nvSpPr>
        <p:spPr>
          <a:xfrm>
            <a:off x="1769382" y="2808299"/>
            <a:ext cx="1814732" cy="112729"/>
          </a:xfrm>
          <a:prstGeom prst="rect">
            <a:avLst/>
          </a:prstGeom>
        </p:spPr>
        <p:txBody>
          <a:bodyPr lIns="0" tIns="0" rIns="0" bIns="0" rtlCol="0" anchor="t">
            <a:spAutoFit/>
          </a:bodyPr>
          <a:lstStyle/>
          <a:p>
            <a:pPr algn="ctr">
              <a:lnSpc>
                <a:spcPts val="873"/>
              </a:lnSpc>
            </a:pPr>
            <a:r>
              <a:rPr lang="en-US" sz="682">
                <a:solidFill>
                  <a:srgbClr val="000000"/>
                </a:solidFill>
                <a:latin typeface="PT Sans"/>
                <a:ea typeface="PT Sans"/>
                <a:cs typeface="PT Sans"/>
                <a:sym typeface="PT Sans"/>
              </a:rPr>
              <a:t>PROF. DR. MARCELO PORTO (UFPR)</a:t>
            </a:r>
          </a:p>
        </p:txBody>
      </p:sp>
      <p:sp>
        <p:nvSpPr>
          <p:cNvPr id="22" name="TextBox 22"/>
          <p:cNvSpPr txBox="1"/>
          <p:nvPr/>
        </p:nvSpPr>
        <p:spPr>
          <a:xfrm>
            <a:off x="2100654" y="1981569"/>
            <a:ext cx="2736300" cy="165790"/>
          </a:xfrm>
          <a:prstGeom prst="rect">
            <a:avLst/>
          </a:prstGeom>
        </p:spPr>
        <p:txBody>
          <a:bodyPr lIns="0" tIns="0" rIns="0" bIns="0" rtlCol="0" anchor="t">
            <a:spAutoFit/>
          </a:bodyPr>
          <a:lstStyle/>
          <a:p>
            <a:pPr>
              <a:lnSpc>
                <a:spcPts val="1365"/>
              </a:lnSpc>
            </a:pPr>
            <a:r>
              <a:rPr lang="en-US" sz="1066" b="1">
                <a:solidFill>
                  <a:srgbClr val="000000"/>
                </a:solidFill>
                <a:latin typeface="Agrandir Narrow Bold"/>
                <a:ea typeface="Agrandir Narrow Bold"/>
                <a:cs typeface="Agrandir Narrow Bold"/>
                <a:sym typeface="Agrandir Narrow Bold"/>
              </a:rPr>
              <a:t>UFPR · Campus Rebouças · Sala 232A</a:t>
            </a:r>
          </a:p>
        </p:txBody>
      </p:sp>
      <p:sp>
        <p:nvSpPr>
          <p:cNvPr id="23" name="TextBox 23"/>
          <p:cNvSpPr txBox="1"/>
          <p:nvPr/>
        </p:nvSpPr>
        <p:spPr>
          <a:xfrm>
            <a:off x="768834" y="2010223"/>
            <a:ext cx="1176188" cy="147711"/>
          </a:xfrm>
          <a:prstGeom prst="rect">
            <a:avLst/>
          </a:prstGeom>
        </p:spPr>
        <p:txBody>
          <a:bodyPr lIns="0" tIns="0" rIns="0" bIns="0" rtlCol="0" anchor="t">
            <a:spAutoFit/>
          </a:bodyPr>
          <a:lstStyle/>
          <a:p>
            <a:pPr algn="ctr">
              <a:lnSpc>
                <a:spcPts val="1339"/>
              </a:lnSpc>
            </a:pPr>
            <a:r>
              <a:rPr lang="en-US" sz="778" spc="20">
                <a:solidFill>
                  <a:srgbClr val="231F20"/>
                </a:solidFill>
                <a:latin typeface="League Spartan"/>
                <a:ea typeface="League Spartan"/>
                <a:cs typeface="League Spartan"/>
                <a:sym typeface="League Spartan"/>
              </a:rPr>
              <a:t>Sexta, 05/12</a:t>
            </a:r>
          </a:p>
        </p:txBody>
      </p:sp>
      <p:grpSp>
        <p:nvGrpSpPr>
          <p:cNvPr id="24" name="Group 24"/>
          <p:cNvGrpSpPr/>
          <p:nvPr/>
        </p:nvGrpSpPr>
        <p:grpSpPr>
          <a:xfrm>
            <a:off x="729673" y="1938663"/>
            <a:ext cx="1171868" cy="336493"/>
            <a:chOff x="0" y="0"/>
            <a:chExt cx="626856" cy="179997"/>
          </a:xfrm>
        </p:grpSpPr>
        <p:sp>
          <p:nvSpPr>
            <p:cNvPr id="25" name="Freeform 25"/>
            <p:cNvSpPr/>
            <p:nvPr/>
          </p:nvSpPr>
          <p:spPr>
            <a:xfrm>
              <a:off x="0" y="0"/>
              <a:ext cx="626856" cy="179997"/>
            </a:xfrm>
            <a:custGeom>
              <a:avLst/>
              <a:gdLst/>
              <a:ahLst/>
              <a:cxnLst/>
              <a:rect l="l" t="t" r="r" b="b"/>
              <a:pathLst>
                <a:path w="626856" h="179997">
                  <a:moveTo>
                    <a:pt x="89999" y="0"/>
                  </a:moveTo>
                  <a:lnTo>
                    <a:pt x="536858" y="0"/>
                  </a:lnTo>
                  <a:cubicBezTo>
                    <a:pt x="560727" y="0"/>
                    <a:pt x="583618" y="9482"/>
                    <a:pt x="600496" y="26360"/>
                  </a:cubicBezTo>
                  <a:cubicBezTo>
                    <a:pt x="617374" y="43238"/>
                    <a:pt x="626856" y="66129"/>
                    <a:pt x="626856" y="89999"/>
                  </a:cubicBezTo>
                  <a:lnTo>
                    <a:pt x="626856" y="89999"/>
                  </a:lnTo>
                  <a:cubicBezTo>
                    <a:pt x="626856" y="139703"/>
                    <a:pt x="586562" y="179997"/>
                    <a:pt x="536858" y="179997"/>
                  </a:cubicBezTo>
                  <a:lnTo>
                    <a:pt x="89999" y="179997"/>
                  </a:lnTo>
                  <a:cubicBezTo>
                    <a:pt x="40294" y="179997"/>
                    <a:pt x="0" y="139703"/>
                    <a:pt x="0" y="89999"/>
                  </a:cubicBezTo>
                  <a:lnTo>
                    <a:pt x="0" y="89999"/>
                  </a:lnTo>
                  <a:cubicBezTo>
                    <a:pt x="0" y="40294"/>
                    <a:pt x="40294" y="0"/>
                    <a:pt x="89999" y="0"/>
                  </a:cubicBezTo>
                  <a:close/>
                </a:path>
              </a:pathLst>
            </a:custGeom>
            <a:solidFill>
              <a:srgbClr val="DFDFDF">
                <a:alpha val="35686"/>
              </a:srgbClr>
            </a:solidFill>
            <a:ln w="9525" cap="sq">
              <a:solidFill>
                <a:srgbClr val="939393">
                  <a:alpha val="35686"/>
                </a:srgbClr>
              </a:solidFill>
              <a:prstDash val="solid"/>
              <a:miter/>
            </a:ln>
          </p:spPr>
          <p:txBody>
            <a:bodyPr/>
            <a:lstStyle/>
            <a:p>
              <a:endParaRPr lang="pt-BR"/>
            </a:p>
          </p:txBody>
        </p:sp>
        <p:sp>
          <p:nvSpPr>
            <p:cNvPr id="26" name="TextBox 26"/>
            <p:cNvSpPr txBox="1"/>
            <p:nvPr/>
          </p:nvSpPr>
          <p:spPr>
            <a:xfrm>
              <a:off x="0" y="-19050"/>
              <a:ext cx="626856" cy="199047"/>
            </a:xfrm>
            <a:prstGeom prst="rect">
              <a:avLst/>
            </a:prstGeom>
          </p:spPr>
          <p:txBody>
            <a:bodyPr lIns="30677" tIns="30677" rIns="30677" bIns="30677" rtlCol="0" anchor="ctr"/>
            <a:lstStyle/>
            <a:p>
              <a:pPr algn="ctr">
                <a:lnSpc>
                  <a:spcPts val="1130"/>
                </a:lnSpc>
              </a:pPr>
              <a:endParaRPr/>
            </a:p>
          </p:txBody>
        </p:sp>
      </p:grpSp>
      <p:grpSp>
        <p:nvGrpSpPr>
          <p:cNvPr id="27" name="Group 27"/>
          <p:cNvGrpSpPr/>
          <p:nvPr/>
        </p:nvGrpSpPr>
        <p:grpSpPr>
          <a:xfrm>
            <a:off x="768834" y="5029203"/>
            <a:ext cx="6089407" cy="1162680"/>
            <a:chOff x="0" y="0"/>
            <a:chExt cx="3257320" cy="621965"/>
          </a:xfrm>
        </p:grpSpPr>
        <p:sp>
          <p:nvSpPr>
            <p:cNvPr id="28" name="Freeform 28"/>
            <p:cNvSpPr/>
            <p:nvPr/>
          </p:nvSpPr>
          <p:spPr>
            <a:xfrm>
              <a:off x="0" y="0"/>
              <a:ext cx="3257319" cy="621965"/>
            </a:xfrm>
            <a:custGeom>
              <a:avLst/>
              <a:gdLst/>
              <a:ahLst/>
              <a:cxnLst/>
              <a:rect l="l" t="t" r="r" b="b"/>
              <a:pathLst>
                <a:path w="3257319" h="621965">
                  <a:moveTo>
                    <a:pt x="3257319" y="12712"/>
                  </a:moveTo>
                  <a:lnTo>
                    <a:pt x="3257319" y="609253"/>
                  </a:lnTo>
                  <a:cubicBezTo>
                    <a:pt x="3257319" y="612624"/>
                    <a:pt x="3255980" y="615858"/>
                    <a:pt x="3253596" y="618242"/>
                  </a:cubicBezTo>
                  <a:cubicBezTo>
                    <a:pt x="3251212" y="620626"/>
                    <a:pt x="3247979" y="621965"/>
                    <a:pt x="3244608" y="621965"/>
                  </a:cubicBezTo>
                  <a:lnTo>
                    <a:pt x="12712" y="621965"/>
                  </a:lnTo>
                  <a:cubicBezTo>
                    <a:pt x="5691" y="621965"/>
                    <a:pt x="0" y="616274"/>
                    <a:pt x="0" y="609253"/>
                  </a:cubicBezTo>
                  <a:lnTo>
                    <a:pt x="0" y="12712"/>
                  </a:lnTo>
                  <a:cubicBezTo>
                    <a:pt x="0" y="5691"/>
                    <a:pt x="5691" y="0"/>
                    <a:pt x="12712" y="0"/>
                  </a:cubicBezTo>
                  <a:lnTo>
                    <a:pt x="3244608" y="0"/>
                  </a:lnTo>
                  <a:cubicBezTo>
                    <a:pt x="3251628" y="0"/>
                    <a:pt x="3257319" y="5691"/>
                    <a:pt x="3257319" y="12712"/>
                  </a:cubicBezTo>
                  <a:close/>
                </a:path>
              </a:pathLst>
            </a:custGeom>
            <a:solidFill>
              <a:srgbClr val="DFDFDF">
                <a:alpha val="14902"/>
              </a:srgbClr>
            </a:solidFill>
            <a:ln w="9525" cap="sq">
              <a:solidFill>
                <a:srgbClr val="939393">
                  <a:alpha val="14902"/>
                </a:srgbClr>
              </a:solidFill>
              <a:prstDash val="solid"/>
              <a:miter/>
            </a:ln>
          </p:spPr>
          <p:txBody>
            <a:bodyPr/>
            <a:lstStyle/>
            <a:p>
              <a:endParaRPr lang="pt-BR"/>
            </a:p>
          </p:txBody>
        </p:sp>
        <p:sp>
          <p:nvSpPr>
            <p:cNvPr id="29" name="TextBox 29"/>
            <p:cNvSpPr txBox="1"/>
            <p:nvPr/>
          </p:nvSpPr>
          <p:spPr>
            <a:xfrm>
              <a:off x="0" y="-19050"/>
              <a:ext cx="3257320" cy="641015"/>
            </a:xfrm>
            <a:prstGeom prst="rect">
              <a:avLst/>
            </a:prstGeom>
          </p:spPr>
          <p:txBody>
            <a:bodyPr lIns="30677" tIns="30677" rIns="30677" bIns="30677" rtlCol="0" anchor="ctr"/>
            <a:lstStyle/>
            <a:p>
              <a:pPr algn="ctr">
                <a:lnSpc>
                  <a:spcPts val="1130"/>
                </a:lnSpc>
              </a:pPr>
              <a:endParaRPr/>
            </a:p>
          </p:txBody>
        </p:sp>
      </p:grpSp>
      <p:sp>
        <p:nvSpPr>
          <p:cNvPr id="30" name="TextBox 30"/>
          <p:cNvSpPr txBox="1"/>
          <p:nvPr/>
        </p:nvSpPr>
        <p:spPr>
          <a:xfrm>
            <a:off x="1166262" y="5224896"/>
            <a:ext cx="3496403" cy="182202"/>
          </a:xfrm>
          <a:prstGeom prst="rect">
            <a:avLst/>
          </a:prstGeom>
        </p:spPr>
        <p:txBody>
          <a:bodyPr lIns="0" tIns="0" rIns="0" bIns="0" rtlCol="0" anchor="t">
            <a:spAutoFit/>
          </a:bodyPr>
          <a:lstStyle/>
          <a:p>
            <a:pPr algn="just">
              <a:lnSpc>
                <a:spcPts val="1590"/>
              </a:lnSpc>
            </a:pPr>
            <a:r>
              <a:rPr lang="en-US" sz="969" b="1">
                <a:solidFill>
                  <a:srgbClr val="000000"/>
                </a:solidFill>
                <a:latin typeface="Agrandir Narrow Bold"/>
                <a:ea typeface="Agrandir Narrow Bold"/>
                <a:cs typeface="Agrandir Narrow Bold"/>
                <a:sym typeface="Agrandir Narrow Bold"/>
              </a:rPr>
              <a:t>Palestra</a:t>
            </a:r>
          </a:p>
        </p:txBody>
      </p:sp>
      <p:sp>
        <p:nvSpPr>
          <p:cNvPr id="31" name="TextBox 31"/>
          <p:cNvSpPr txBox="1"/>
          <p:nvPr/>
        </p:nvSpPr>
        <p:spPr>
          <a:xfrm>
            <a:off x="1140397" y="5459869"/>
            <a:ext cx="5616123" cy="754582"/>
          </a:xfrm>
          <a:prstGeom prst="rect">
            <a:avLst/>
          </a:prstGeom>
        </p:spPr>
        <p:txBody>
          <a:bodyPr lIns="0" tIns="0" rIns="0" bIns="0" rtlCol="0" anchor="t">
            <a:spAutoFit/>
          </a:bodyPr>
          <a:lstStyle/>
          <a:p>
            <a:pPr marL="209308" lvl="1" indent="-104654" algn="just">
              <a:lnSpc>
                <a:spcPts val="1473"/>
              </a:lnSpc>
              <a:buFont typeface="Arial"/>
              <a:buChar char="•"/>
            </a:pPr>
            <a:r>
              <a:rPr lang="en-US" sz="969" spc="10">
                <a:solidFill>
                  <a:srgbClr val="000000"/>
                </a:solidFill>
                <a:latin typeface="Agrandir Narrow"/>
                <a:ea typeface="Agrandir Narrow"/>
                <a:cs typeface="Agrandir Narrow"/>
                <a:sym typeface="Agrandir Narrow"/>
              </a:rPr>
              <a:t>CONTRIBUIÇÕES DA CAPTURA DE MOVIMENTOS PARA A DESCRIÇÃO SEMIÓTICA DA LÍNGUA BRASILEIRA DE SINAIS </a:t>
            </a:r>
          </a:p>
          <a:p>
            <a:pPr algn="just">
              <a:lnSpc>
                <a:spcPts val="1473"/>
              </a:lnSpc>
            </a:pPr>
            <a:r>
              <a:rPr lang="en-US" sz="969" spc="10">
                <a:solidFill>
                  <a:srgbClr val="000000"/>
                </a:solidFill>
                <a:latin typeface="Agrandir Narrow"/>
                <a:ea typeface="Agrandir Narrow"/>
                <a:cs typeface="Agrandir Narrow"/>
                <a:sym typeface="Agrandir Narrow"/>
              </a:rPr>
              <a:t>       DRNDO. SUELISMAR MARIANO FLORÊNCIO BARBOSA (USP)</a:t>
            </a:r>
          </a:p>
          <a:p>
            <a:pPr algn="just">
              <a:lnSpc>
                <a:spcPts val="1473"/>
              </a:lnSpc>
            </a:pPr>
            <a:endParaRPr lang="en-US" sz="969" spc="10">
              <a:solidFill>
                <a:srgbClr val="000000"/>
              </a:solidFill>
              <a:latin typeface="Agrandir Narrow"/>
              <a:ea typeface="Agrandir Narrow"/>
              <a:cs typeface="Agrandir Narrow"/>
              <a:sym typeface="Agrandir Narrow"/>
            </a:endParaRPr>
          </a:p>
        </p:txBody>
      </p:sp>
      <p:grpSp>
        <p:nvGrpSpPr>
          <p:cNvPr id="32" name="Group 32"/>
          <p:cNvGrpSpPr/>
          <p:nvPr/>
        </p:nvGrpSpPr>
        <p:grpSpPr>
          <a:xfrm>
            <a:off x="1110887" y="4873935"/>
            <a:ext cx="619438" cy="303169"/>
            <a:chOff x="0" y="0"/>
            <a:chExt cx="826039" cy="404285"/>
          </a:xfrm>
        </p:grpSpPr>
        <p:grpSp>
          <p:nvGrpSpPr>
            <p:cNvPr id="33" name="Group 33"/>
            <p:cNvGrpSpPr/>
            <p:nvPr/>
          </p:nvGrpSpPr>
          <p:grpSpPr>
            <a:xfrm>
              <a:off x="0" y="0"/>
              <a:ext cx="826039" cy="404285"/>
              <a:chOff x="0" y="0"/>
              <a:chExt cx="1931943" cy="945543"/>
            </a:xfrm>
          </p:grpSpPr>
          <p:sp>
            <p:nvSpPr>
              <p:cNvPr id="34" name="Freeform 34"/>
              <p:cNvSpPr/>
              <p:nvPr/>
            </p:nvSpPr>
            <p:spPr>
              <a:xfrm>
                <a:off x="0" y="0"/>
                <a:ext cx="1931944" cy="945543"/>
              </a:xfrm>
              <a:custGeom>
                <a:avLst/>
                <a:gdLst/>
                <a:ahLst/>
                <a:cxnLst/>
                <a:rect l="l" t="t" r="r" b="b"/>
                <a:pathLst>
                  <a:path w="1931944" h="945543">
                    <a:moveTo>
                      <a:pt x="1807483" y="945543"/>
                    </a:moveTo>
                    <a:lnTo>
                      <a:pt x="124460" y="945543"/>
                    </a:lnTo>
                    <a:cubicBezTo>
                      <a:pt x="55880" y="945543"/>
                      <a:pt x="0" y="889663"/>
                      <a:pt x="0" y="821083"/>
                    </a:cubicBezTo>
                    <a:lnTo>
                      <a:pt x="0" y="124460"/>
                    </a:lnTo>
                    <a:cubicBezTo>
                      <a:pt x="0" y="55880"/>
                      <a:pt x="55880" y="0"/>
                      <a:pt x="124460" y="0"/>
                    </a:cubicBezTo>
                    <a:lnTo>
                      <a:pt x="1807483" y="0"/>
                    </a:lnTo>
                    <a:cubicBezTo>
                      <a:pt x="1876063" y="0"/>
                      <a:pt x="1931944" y="55880"/>
                      <a:pt x="1931944" y="124460"/>
                    </a:cubicBezTo>
                    <a:lnTo>
                      <a:pt x="1931944" y="821083"/>
                    </a:lnTo>
                    <a:cubicBezTo>
                      <a:pt x="1931944" y="889663"/>
                      <a:pt x="1876063" y="945543"/>
                      <a:pt x="1807483" y="945543"/>
                    </a:cubicBezTo>
                    <a:close/>
                  </a:path>
                </a:pathLst>
              </a:custGeom>
              <a:solidFill>
                <a:srgbClr val="3CA0DB"/>
              </a:solidFill>
            </p:spPr>
            <p:txBody>
              <a:bodyPr/>
              <a:lstStyle/>
              <a:p>
                <a:endParaRPr lang="pt-BR"/>
              </a:p>
            </p:txBody>
          </p:sp>
        </p:grpSp>
        <p:sp>
          <p:nvSpPr>
            <p:cNvPr id="35" name="Freeform 35"/>
            <p:cNvSpPr/>
            <p:nvPr/>
          </p:nvSpPr>
          <p:spPr>
            <a:xfrm>
              <a:off x="118660" y="126931"/>
              <a:ext cx="132184" cy="132184"/>
            </a:xfrm>
            <a:custGeom>
              <a:avLst/>
              <a:gdLst/>
              <a:ahLst/>
              <a:cxnLst/>
              <a:rect l="l" t="t" r="r" b="b"/>
              <a:pathLst>
                <a:path w="132184" h="132184">
                  <a:moveTo>
                    <a:pt x="0" y="0"/>
                  </a:moveTo>
                  <a:lnTo>
                    <a:pt x="132184" y="0"/>
                  </a:lnTo>
                  <a:lnTo>
                    <a:pt x="132184" y="132184"/>
                  </a:lnTo>
                  <a:lnTo>
                    <a:pt x="0" y="13218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pt-BR"/>
            </a:p>
          </p:txBody>
        </p:sp>
        <p:sp>
          <p:nvSpPr>
            <p:cNvPr id="36" name="TextBox 36"/>
            <p:cNvSpPr txBox="1"/>
            <p:nvPr/>
          </p:nvSpPr>
          <p:spPr>
            <a:xfrm>
              <a:off x="276756" y="133393"/>
              <a:ext cx="468745" cy="136789"/>
            </a:xfrm>
            <a:prstGeom prst="rect">
              <a:avLst/>
            </a:prstGeom>
          </p:spPr>
          <p:txBody>
            <a:bodyPr lIns="0" tIns="0" rIns="0" bIns="0" rtlCol="0" anchor="t">
              <a:spAutoFit/>
            </a:bodyPr>
            <a:lstStyle/>
            <a:p>
              <a:pPr>
                <a:lnSpc>
                  <a:spcPts val="838"/>
                </a:lnSpc>
              </a:pPr>
              <a:r>
                <a:rPr lang="en-US" sz="813">
                  <a:solidFill>
                    <a:srgbClr val="000000"/>
                  </a:solidFill>
                  <a:latin typeface="League Spartan"/>
                  <a:ea typeface="League Spartan"/>
                  <a:cs typeface="League Spartan"/>
                  <a:sym typeface="League Spartan"/>
                </a:rPr>
                <a:t>16H30</a:t>
              </a:r>
            </a:p>
          </p:txBody>
        </p:sp>
      </p:grpSp>
      <p:grpSp>
        <p:nvGrpSpPr>
          <p:cNvPr id="37" name="Group 37"/>
          <p:cNvGrpSpPr/>
          <p:nvPr/>
        </p:nvGrpSpPr>
        <p:grpSpPr>
          <a:xfrm>
            <a:off x="1857515" y="4880892"/>
            <a:ext cx="1814732" cy="306043"/>
            <a:chOff x="0" y="0"/>
            <a:chExt cx="3915550" cy="660400"/>
          </a:xfrm>
        </p:grpSpPr>
        <p:sp>
          <p:nvSpPr>
            <p:cNvPr id="38" name="Freeform 38"/>
            <p:cNvSpPr/>
            <p:nvPr/>
          </p:nvSpPr>
          <p:spPr>
            <a:xfrm>
              <a:off x="0" y="0"/>
              <a:ext cx="3915550" cy="660400"/>
            </a:xfrm>
            <a:custGeom>
              <a:avLst/>
              <a:gdLst/>
              <a:ahLst/>
              <a:cxnLst/>
              <a:rect l="l" t="t" r="r" b="b"/>
              <a:pathLst>
                <a:path w="3915550" h="660400">
                  <a:moveTo>
                    <a:pt x="3791090" y="660400"/>
                  </a:moveTo>
                  <a:lnTo>
                    <a:pt x="124460" y="660400"/>
                  </a:lnTo>
                  <a:cubicBezTo>
                    <a:pt x="55880" y="660400"/>
                    <a:pt x="0" y="604520"/>
                    <a:pt x="0" y="535940"/>
                  </a:cubicBezTo>
                  <a:lnTo>
                    <a:pt x="0" y="124460"/>
                  </a:lnTo>
                  <a:cubicBezTo>
                    <a:pt x="0" y="55880"/>
                    <a:pt x="55880" y="0"/>
                    <a:pt x="124460" y="0"/>
                  </a:cubicBezTo>
                  <a:lnTo>
                    <a:pt x="3791090" y="0"/>
                  </a:lnTo>
                  <a:cubicBezTo>
                    <a:pt x="3859670" y="0"/>
                    <a:pt x="3915550" y="55880"/>
                    <a:pt x="3915550" y="124460"/>
                  </a:cubicBezTo>
                  <a:lnTo>
                    <a:pt x="3915550" y="535940"/>
                  </a:lnTo>
                  <a:cubicBezTo>
                    <a:pt x="3915550" y="604520"/>
                    <a:pt x="3859670" y="660400"/>
                    <a:pt x="3791090" y="660400"/>
                  </a:cubicBezTo>
                  <a:close/>
                </a:path>
              </a:pathLst>
            </a:custGeom>
            <a:solidFill>
              <a:srgbClr val="C2C2C2"/>
            </a:solidFill>
          </p:spPr>
          <p:txBody>
            <a:bodyPr/>
            <a:lstStyle/>
            <a:p>
              <a:endParaRPr lang="pt-BR"/>
            </a:p>
          </p:txBody>
        </p:sp>
      </p:grpSp>
      <p:sp>
        <p:nvSpPr>
          <p:cNvPr id="39" name="TextBox 39"/>
          <p:cNvSpPr txBox="1"/>
          <p:nvPr/>
        </p:nvSpPr>
        <p:spPr>
          <a:xfrm>
            <a:off x="2126619" y="4875098"/>
            <a:ext cx="1276522" cy="147711"/>
          </a:xfrm>
          <a:prstGeom prst="rect">
            <a:avLst/>
          </a:prstGeom>
        </p:spPr>
        <p:txBody>
          <a:bodyPr lIns="0" tIns="0" rIns="0" bIns="0" rtlCol="0" anchor="t">
            <a:spAutoFit/>
          </a:bodyPr>
          <a:lstStyle/>
          <a:p>
            <a:pPr algn="ctr">
              <a:lnSpc>
                <a:spcPts val="1339"/>
              </a:lnSpc>
            </a:pPr>
            <a:r>
              <a:rPr lang="en-US" sz="778" spc="20">
                <a:solidFill>
                  <a:srgbClr val="000000"/>
                </a:solidFill>
                <a:latin typeface="League Spartan"/>
                <a:ea typeface="League Spartan"/>
                <a:cs typeface="League Spartan"/>
                <a:sym typeface="League Spartan"/>
              </a:rPr>
              <a:t>Mediação de</a:t>
            </a:r>
          </a:p>
        </p:txBody>
      </p:sp>
      <p:sp>
        <p:nvSpPr>
          <p:cNvPr id="40" name="TextBox 40"/>
          <p:cNvSpPr txBox="1"/>
          <p:nvPr/>
        </p:nvSpPr>
        <p:spPr>
          <a:xfrm>
            <a:off x="1857515" y="5028892"/>
            <a:ext cx="1814732" cy="112729"/>
          </a:xfrm>
          <a:prstGeom prst="rect">
            <a:avLst/>
          </a:prstGeom>
        </p:spPr>
        <p:txBody>
          <a:bodyPr lIns="0" tIns="0" rIns="0" bIns="0" rtlCol="0" anchor="t">
            <a:spAutoFit/>
          </a:bodyPr>
          <a:lstStyle/>
          <a:p>
            <a:pPr algn="ctr">
              <a:lnSpc>
                <a:spcPts val="873"/>
              </a:lnSpc>
            </a:pPr>
            <a:r>
              <a:rPr lang="en-US" sz="682">
                <a:solidFill>
                  <a:srgbClr val="000000"/>
                </a:solidFill>
                <a:latin typeface="PT Sans"/>
                <a:ea typeface="PT Sans"/>
                <a:cs typeface="PT Sans"/>
                <a:sym typeface="PT Sans"/>
              </a:rPr>
              <a:t>PROFA. MS. AMANDA REGINA SILVA (UFPR)</a:t>
            </a:r>
          </a:p>
        </p:txBody>
      </p:sp>
      <p:grpSp>
        <p:nvGrpSpPr>
          <p:cNvPr id="41" name="Group 41"/>
          <p:cNvGrpSpPr/>
          <p:nvPr/>
        </p:nvGrpSpPr>
        <p:grpSpPr>
          <a:xfrm>
            <a:off x="811138" y="3879773"/>
            <a:ext cx="6047102" cy="870356"/>
            <a:chOff x="0" y="0"/>
            <a:chExt cx="3234690" cy="465589"/>
          </a:xfrm>
        </p:grpSpPr>
        <p:sp>
          <p:nvSpPr>
            <p:cNvPr id="42" name="Freeform 42"/>
            <p:cNvSpPr/>
            <p:nvPr/>
          </p:nvSpPr>
          <p:spPr>
            <a:xfrm>
              <a:off x="0" y="0"/>
              <a:ext cx="3234690" cy="465589"/>
            </a:xfrm>
            <a:custGeom>
              <a:avLst/>
              <a:gdLst/>
              <a:ahLst/>
              <a:cxnLst/>
              <a:rect l="l" t="t" r="r" b="b"/>
              <a:pathLst>
                <a:path w="3234690" h="465589">
                  <a:moveTo>
                    <a:pt x="3234690" y="12801"/>
                  </a:moveTo>
                  <a:lnTo>
                    <a:pt x="3234690" y="452788"/>
                  </a:lnTo>
                  <a:cubicBezTo>
                    <a:pt x="3234690" y="459858"/>
                    <a:pt x="3228959" y="465589"/>
                    <a:pt x="3221889" y="465589"/>
                  </a:cubicBezTo>
                  <a:lnTo>
                    <a:pt x="12801" y="465589"/>
                  </a:lnTo>
                  <a:cubicBezTo>
                    <a:pt x="5731" y="465589"/>
                    <a:pt x="0" y="459858"/>
                    <a:pt x="0" y="452788"/>
                  </a:cubicBezTo>
                  <a:lnTo>
                    <a:pt x="0" y="12801"/>
                  </a:lnTo>
                  <a:cubicBezTo>
                    <a:pt x="0" y="5731"/>
                    <a:pt x="5731" y="0"/>
                    <a:pt x="12801" y="0"/>
                  </a:cubicBezTo>
                  <a:lnTo>
                    <a:pt x="3221889" y="0"/>
                  </a:lnTo>
                  <a:cubicBezTo>
                    <a:pt x="3228959" y="0"/>
                    <a:pt x="3234690" y="5731"/>
                    <a:pt x="3234690" y="12801"/>
                  </a:cubicBezTo>
                  <a:close/>
                </a:path>
              </a:pathLst>
            </a:custGeom>
            <a:solidFill>
              <a:srgbClr val="DFDFDF">
                <a:alpha val="14902"/>
              </a:srgbClr>
            </a:solidFill>
            <a:ln w="9525" cap="sq">
              <a:solidFill>
                <a:srgbClr val="939393">
                  <a:alpha val="14902"/>
                </a:srgbClr>
              </a:solidFill>
              <a:prstDash val="solid"/>
              <a:miter/>
            </a:ln>
          </p:spPr>
          <p:txBody>
            <a:bodyPr/>
            <a:lstStyle/>
            <a:p>
              <a:endParaRPr lang="pt-BR"/>
            </a:p>
          </p:txBody>
        </p:sp>
        <p:sp>
          <p:nvSpPr>
            <p:cNvPr id="43" name="TextBox 43"/>
            <p:cNvSpPr txBox="1"/>
            <p:nvPr/>
          </p:nvSpPr>
          <p:spPr>
            <a:xfrm>
              <a:off x="0" y="-19050"/>
              <a:ext cx="3234690" cy="484639"/>
            </a:xfrm>
            <a:prstGeom prst="rect">
              <a:avLst/>
            </a:prstGeom>
          </p:spPr>
          <p:txBody>
            <a:bodyPr lIns="30677" tIns="30677" rIns="30677" bIns="30677" rtlCol="0" anchor="ctr"/>
            <a:lstStyle/>
            <a:p>
              <a:pPr algn="ctr">
                <a:lnSpc>
                  <a:spcPts val="1130"/>
                </a:lnSpc>
              </a:pPr>
              <a:endParaRPr/>
            </a:p>
          </p:txBody>
        </p:sp>
      </p:grpSp>
      <p:grpSp>
        <p:nvGrpSpPr>
          <p:cNvPr id="44" name="Group 44"/>
          <p:cNvGrpSpPr/>
          <p:nvPr/>
        </p:nvGrpSpPr>
        <p:grpSpPr>
          <a:xfrm>
            <a:off x="1110887" y="3732237"/>
            <a:ext cx="536798" cy="303169"/>
            <a:chOff x="0" y="0"/>
            <a:chExt cx="715837" cy="404285"/>
          </a:xfrm>
        </p:grpSpPr>
        <p:grpSp>
          <p:nvGrpSpPr>
            <p:cNvPr id="45" name="Group 45"/>
            <p:cNvGrpSpPr/>
            <p:nvPr/>
          </p:nvGrpSpPr>
          <p:grpSpPr>
            <a:xfrm>
              <a:off x="0" y="0"/>
              <a:ext cx="715837" cy="404285"/>
              <a:chOff x="0" y="0"/>
              <a:chExt cx="1674202" cy="945543"/>
            </a:xfrm>
          </p:grpSpPr>
          <p:sp>
            <p:nvSpPr>
              <p:cNvPr id="46" name="Freeform 46"/>
              <p:cNvSpPr/>
              <p:nvPr/>
            </p:nvSpPr>
            <p:spPr>
              <a:xfrm>
                <a:off x="0" y="0"/>
                <a:ext cx="1674202" cy="945543"/>
              </a:xfrm>
              <a:custGeom>
                <a:avLst/>
                <a:gdLst/>
                <a:ahLst/>
                <a:cxnLst/>
                <a:rect l="l" t="t" r="r" b="b"/>
                <a:pathLst>
                  <a:path w="1674202" h="945543">
                    <a:moveTo>
                      <a:pt x="1549742" y="945543"/>
                    </a:moveTo>
                    <a:lnTo>
                      <a:pt x="124460" y="945543"/>
                    </a:lnTo>
                    <a:cubicBezTo>
                      <a:pt x="55880" y="945543"/>
                      <a:pt x="0" y="889663"/>
                      <a:pt x="0" y="821083"/>
                    </a:cubicBezTo>
                    <a:lnTo>
                      <a:pt x="0" y="124460"/>
                    </a:lnTo>
                    <a:cubicBezTo>
                      <a:pt x="0" y="55880"/>
                      <a:pt x="55880" y="0"/>
                      <a:pt x="124460" y="0"/>
                    </a:cubicBezTo>
                    <a:lnTo>
                      <a:pt x="1549742" y="0"/>
                    </a:lnTo>
                    <a:cubicBezTo>
                      <a:pt x="1618322" y="0"/>
                      <a:pt x="1674202" y="55880"/>
                      <a:pt x="1674202" y="124460"/>
                    </a:cubicBezTo>
                    <a:lnTo>
                      <a:pt x="1674202" y="821083"/>
                    </a:lnTo>
                    <a:cubicBezTo>
                      <a:pt x="1674202" y="889663"/>
                      <a:pt x="1618322" y="945543"/>
                      <a:pt x="1549742" y="945543"/>
                    </a:cubicBezTo>
                    <a:close/>
                  </a:path>
                </a:pathLst>
              </a:custGeom>
              <a:solidFill>
                <a:srgbClr val="3CA0DB"/>
              </a:solidFill>
            </p:spPr>
            <p:txBody>
              <a:bodyPr/>
              <a:lstStyle/>
              <a:p>
                <a:endParaRPr lang="pt-BR"/>
              </a:p>
            </p:txBody>
          </p:sp>
        </p:grpSp>
        <p:sp>
          <p:nvSpPr>
            <p:cNvPr id="47" name="Freeform 47"/>
            <p:cNvSpPr/>
            <p:nvPr/>
          </p:nvSpPr>
          <p:spPr>
            <a:xfrm>
              <a:off x="118660" y="126931"/>
              <a:ext cx="132184" cy="132184"/>
            </a:xfrm>
            <a:custGeom>
              <a:avLst/>
              <a:gdLst/>
              <a:ahLst/>
              <a:cxnLst/>
              <a:rect l="l" t="t" r="r" b="b"/>
              <a:pathLst>
                <a:path w="132184" h="132184">
                  <a:moveTo>
                    <a:pt x="0" y="0"/>
                  </a:moveTo>
                  <a:lnTo>
                    <a:pt x="132184" y="0"/>
                  </a:lnTo>
                  <a:lnTo>
                    <a:pt x="132184" y="132184"/>
                  </a:lnTo>
                  <a:lnTo>
                    <a:pt x="0" y="13218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pt-BR"/>
            </a:p>
          </p:txBody>
        </p:sp>
        <p:sp>
          <p:nvSpPr>
            <p:cNvPr id="48" name="TextBox 48"/>
            <p:cNvSpPr txBox="1"/>
            <p:nvPr/>
          </p:nvSpPr>
          <p:spPr>
            <a:xfrm>
              <a:off x="228767" y="133393"/>
              <a:ext cx="468745" cy="136789"/>
            </a:xfrm>
            <a:prstGeom prst="rect">
              <a:avLst/>
            </a:prstGeom>
          </p:spPr>
          <p:txBody>
            <a:bodyPr lIns="0" tIns="0" rIns="0" bIns="0" rtlCol="0" anchor="t">
              <a:spAutoFit/>
            </a:bodyPr>
            <a:lstStyle/>
            <a:p>
              <a:pPr>
                <a:lnSpc>
                  <a:spcPts val="838"/>
                </a:lnSpc>
              </a:pPr>
              <a:r>
                <a:rPr lang="en-US" sz="813">
                  <a:solidFill>
                    <a:srgbClr val="000000"/>
                  </a:solidFill>
                  <a:latin typeface="League Spartan"/>
                  <a:ea typeface="League Spartan"/>
                  <a:cs typeface="League Spartan"/>
                  <a:sym typeface="League Spartan"/>
                </a:rPr>
                <a:t>  14H</a:t>
              </a:r>
            </a:p>
          </p:txBody>
        </p:sp>
      </p:grpSp>
      <p:grpSp>
        <p:nvGrpSpPr>
          <p:cNvPr id="49" name="Group 49"/>
          <p:cNvGrpSpPr/>
          <p:nvPr/>
        </p:nvGrpSpPr>
        <p:grpSpPr>
          <a:xfrm>
            <a:off x="1735777" y="3726297"/>
            <a:ext cx="1814732" cy="306043"/>
            <a:chOff x="0" y="0"/>
            <a:chExt cx="3915550" cy="660400"/>
          </a:xfrm>
        </p:grpSpPr>
        <p:sp>
          <p:nvSpPr>
            <p:cNvPr id="50" name="Freeform 50"/>
            <p:cNvSpPr/>
            <p:nvPr/>
          </p:nvSpPr>
          <p:spPr>
            <a:xfrm>
              <a:off x="0" y="0"/>
              <a:ext cx="3915550" cy="660400"/>
            </a:xfrm>
            <a:custGeom>
              <a:avLst/>
              <a:gdLst/>
              <a:ahLst/>
              <a:cxnLst/>
              <a:rect l="l" t="t" r="r" b="b"/>
              <a:pathLst>
                <a:path w="3915550" h="660400">
                  <a:moveTo>
                    <a:pt x="3791090" y="660400"/>
                  </a:moveTo>
                  <a:lnTo>
                    <a:pt x="124460" y="660400"/>
                  </a:lnTo>
                  <a:cubicBezTo>
                    <a:pt x="55880" y="660400"/>
                    <a:pt x="0" y="604520"/>
                    <a:pt x="0" y="535940"/>
                  </a:cubicBezTo>
                  <a:lnTo>
                    <a:pt x="0" y="124460"/>
                  </a:lnTo>
                  <a:cubicBezTo>
                    <a:pt x="0" y="55880"/>
                    <a:pt x="55880" y="0"/>
                    <a:pt x="124460" y="0"/>
                  </a:cubicBezTo>
                  <a:lnTo>
                    <a:pt x="3791090" y="0"/>
                  </a:lnTo>
                  <a:cubicBezTo>
                    <a:pt x="3859670" y="0"/>
                    <a:pt x="3915550" y="55880"/>
                    <a:pt x="3915550" y="124460"/>
                  </a:cubicBezTo>
                  <a:lnTo>
                    <a:pt x="3915550" y="535940"/>
                  </a:lnTo>
                  <a:cubicBezTo>
                    <a:pt x="3915550" y="604520"/>
                    <a:pt x="3859670" y="660400"/>
                    <a:pt x="3791090" y="660400"/>
                  </a:cubicBezTo>
                  <a:close/>
                </a:path>
              </a:pathLst>
            </a:custGeom>
            <a:solidFill>
              <a:srgbClr val="C2C2C2"/>
            </a:solidFill>
          </p:spPr>
          <p:txBody>
            <a:bodyPr/>
            <a:lstStyle/>
            <a:p>
              <a:endParaRPr lang="pt-BR"/>
            </a:p>
          </p:txBody>
        </p:sp>
      </p:grpSp>
      <p:sp>
        <p:nvSpPr>
          <p:cNvPr id="51" name="TextBox 51"/>
          <p:cNvSpPr txBox="1"/>
          <p:nvPr/>
        </p:nvSpPr>
        <p:spPr>
          <a:xfrm>
            <a:off x="2004882" y="3720504"/>
            <a:ext cx="1276522" cy="147711"/>
          </a:xfrm>
          <a:prstGeom prst="rect">
            <a:avLst/>
          </a:prstGeom>
        </p:spPr>
        <p:txBody>
          <a:bodyPr lIns="0" tIns="0" rIns="0" bIns="0" rtlCol="0" anchor="t">
            <a:spAutoFit/>
          </a:bodyPr>
          <a:lstStyle/>
          <a:p>
            <a:pPr algn="ctr">
              <a:lnSpc>
                <a:spcPts val="1339"/>
              </a:lnSpc>
            </a:pPr>
            <a:r>
              <a:rPr lang="en-US" sz="778" spc="20">
                <a:solidFill>
                  <a:srgbClr val="000000"/>
                </a:solidFill>
                <a:latin typeface="League Spartan"/>
                <a:ea typeface="League Spartan"/>
                <a:cs typeface="League Spartan"/>
                <a:sym typeface="League Spartan"/>
              </a:rPr>
              <a:t>Mediação de</a:t>
            </a:r>
          </a:p>
        </p:txBody>
      </p:sp>
      <p:sp>
        <p:nvSpPr>
          <p:cNvPr id="52" name="TextBox 52"/>
          <p:cNvSpPr txBox="1"/>
          <p:nvPr/>
        </p:nvSpPr>
        <p:spPr>
          <a:xfrm>
            <a:off x="1735777" y="3874298"/>
            <a:ext cx="1814732" cy="112729"/>
          </a:xfrm>
          <a:prstGeom prst="rect">
            <a:avLst/>
          </a:prstGeom>
        </p:spPr>
        <p:txBody>
          <a:bodyPr lIns="0" tIns="0" rIns="0" bIns="0" rtlCol="0" anchor="t">
            <a:spAutoFit/>
          </a:bodyPr>
          <a:lstStyle/>
          <a:p>
            <a:pPr algn="ctr">
              <a:lnSpc>
                <a:spcPts val="873"/>
              </a:lnSpc>
            </a:pPr>
            <a:r>
              <a:rPr lang="en-US" sz="682">
                <a:solidFill>
                  <a:srgbClr val="000000"/>
                </a:solidFill>
                <a:latin typeface="PT Sans"/>
                <a:ea typeface="PT Sans"/>
                <a:cs typeface="PT Sans"/>
                <a:sym typeface="PT Sans"/>
              </a:rPr>
              <a:t>PROFA. DRA. SYLVIA LIA GRESPAN NEVES (USP)</a:t>
            </a:r>
          </a:p>
        </p:txBody>
      </p:sp>
      <p:sp>
        <p:nvSpPr>
          <p:cNvPr id="53" name="TextBox 53"/>
          <p:cNvSpPr txBox="1"/>
          <p:nvPr/>
        </p:nvSpPr>
        <p:spPr>
          <a:xfrm>
            <a:off x="1205321" y="4120997"/>
            <a:ext cx="3852965" cy="182202"/>
          </a:xfrm>
          <a:prstGeom prst="rect">
            <a:avLst/>
          </a:prstGeom>
        </p:spPr>
        <p:txBody>
          <a:bodyPr lIns="0" tIns="0" rIns="0" bIns="0" rtlCol="0" anchor="t">
            <a:spAutoFit/>
          </a:bodyPr>
          <a:lstStyle/>
          <a:p>
            <a:pPr algn="just">
              <a:lnSpc>
                <a:spcPts val="1590"/>
              </a:lnSpc>
            </a:pPr>
            <a:r>
              <a:rPr lang="en-US" sz="969" b="1">
                <a:solidFill>
                  <a:srgbClr val="000000"/>
                </a:solidFill>
                <a:latin typeface="Agrandir Narrow Bold"/>
                <a:ea typeface="Agrandir Narrow Bold"/>
                <a:cs typeface="Agrandir Narrow Bold"/>
                <a:sym typeface="Agrandir Narrow Bold"/>
              </a:rPr>
              <a:t>Comunicações</a:t>
            </a:r>
          </a:p>
        </p:txBody>
      </p:sp>
      <p:sp>
        <p:nvSpPr>
          <p:cNvPr id="54" name="TextBox 54"/>
          <p:cNvSpPr txBox="1"/>
          <p:nvPr/>
        </p:nvSpPr>
        <p:spPr>
          <a:xfrm>
            <a:off x="1205321" y="4395332"/>
            <a:ext cx="5331645" cy="177587"/>
          </a:xfrm>
          <a:prstGeom prst="rect">
            <a:avLst/>
          </a:prstGeom>
        </p:spPr>
        <p:txBody>
          <a:bodyPr lIns="0" tIns="0" rIns="0" bIns="0" rtlCol="0" anchor="t">
            <a:spAutoFit/>
          </a:bodyPr>
          <a:lstStyle/>
          <a:p>
            <a:pPr algn="just">
              <a:lnSpc>
                <a:spcPts val="1473"/>
              </a:lnSpc>
            </a:pPr>
            <a:r>
              <a:rPr lang="en-US" sz="969" spc="10">
                <a:solidFill>
                  <a:srgbClr val="000000"/>
                </a:solidFill>
                <a:latin typeface="Agrandir Narrow"/>
                <a:ea typeface="Agrandir Narrow"/>
                <a:cs typeface="Agrandir Narrow"/>
                <a:sym typeface="Agrandir Narrow"/>
              </a:rPr>
              <a:t>APRESENTAÇÕES DE TRABALHOS</a:t>
            </a:r>
          </a:p>
        </p:txBody>
      </p:sp>
      <p:grpSp>
        <p:nvGrpSpPr>
          <p:cNvPr id="55" name="Group 55"/>
          <p:cNvGrpSpPr/>
          <p:nvPr/>
        </p:nvGrpSpPr>
        <p:grpSpPr>
          <a:xfrm>
            <a:off x="462573" y="6429973"/>
            <a:ext cx="6579098" cy="2074415"/>
            <a:chOff x="0" y="0"/>
            <a:chExt cx="3519263" cy="1109689"/>
          </a:xfrm>
        </p:grpSpPr>
        <p:sp>
          <p:nvSpPr>
            <p:cNvPr id="56" name="Freeform 56"/>
            <p:cNvSpPr/>
            <p:nvPr/>
          </p:nvSpPr>
          <p:spPr>
            <a:xfrm>
              <a:off x="0" y="0"/>
              <a:ext cx="3519263" cy="1109689"/>
            </a:xfrm>
            <a:custGeom>
              <a:avLst/>
              <a:gdLst/>
              <a:ahLst/>
              <a:cxnLst/>
              <a:rect l="l" t="t" r="r" b="b"/>
              <a:pathLst>
                <a:path w="3519263" h="1109689">
                  <a:moveTo>
                    <a:pt x="3519263" y="11766"/>
                  </a:moveTo>
                  <a:lnTo>
                    <a:pt x="3519263" y="1097923"/>
                  </a:lnTo>
                  <a:cubicBezTo>
                    <a:pt x="3519263" y="1104421"/>
                    <a:pt x="3513996" y="1109689"/>
                    <a:pt x="3507498" y="1109689"/>
                  </a:cubicBezTo>
                  <a:lnTo>
                    <a:pt x="11766" y="1109689"/>
                  </a:lnTo>
                  <a:cubicBezTo>
                    <a:pt x="5268" y="1109689"/>
                    <a:pt x="0" y="1104421"/>
                    <a:pt x="0" y="1097923"/>
                  </a:cubicBezTo>
                  <a:lnTo>
                    <a:pt x="0" y="11766"/>
                  </a:lnTo>
                  <a:cubicBezTo>
                    <a:pt x="0" y="5268"/>
                    <a:pt x="5268" y="0"/>
                    <a:pt x="11766" y="0"/>
                  </a:cubicBezTo>
                  <a:lnTo>
                    <a:pt x="3507498" y="0"/>
                  </a:lnTo>
                  <a:cubicBezTo>
                    <a:pt x="3513996" y="0"/>
                    <a:pt x="3519263" y="5268"/>
                    <a:pt x="3519263" y="11766"/>
                  </a:cubicBezTo>
                  <a:close/>
                </a:path>
              </a:pathLst>
            </a:custGeom>
            <a:solidFill>
              <a:srgbClr val="DFDFDF">
                <a:alpha val="14902"/>
              </a:srgbClr>
            </a:solidFill>
            <a:ln w="9525" cap="sq">
              <a:solidFill>
                <a:srgbClr val="939393">
                  <a:alpha val="14902"/>
                </a:srgbClr>
              </a:solidFill>
              <a:prstDash val="solid"/>
              <a:miter/>
            </a:ln>
          </p:spPr>
          <p:txBody>
            <a:bodyPr/>
            <a:lstStyle/>
            <a:p>
              <a:endParaRPr lang="pt-BR"/>
            </a:p>
          </p:txBody>
        </p:sp>
        <p:sp>
          <p:nvSpPr>
            <p:cNvPr id="57" name="TextBox 57"/>
            <p:cNvSpPr txBox="1"/>
            <p:nvPr/>
          </p:nvSpPr>
          <p:spPr>
            <a:xfrm>
              <a:off x="0" y="-19050"/>
              <a:ext cx="3519263" cy="1128739"/>
            </a:xfrm>
            <a:prstGeom prst="rect">
              <a:avLst/>
            </a:prstGeom>
          </p:spPr>
          <p:txBody>
            <a:bodyPr lIns="30677" tIns="30677" rIns="30677" bIns="30677" rtlCol="0" anchor="ctr"/>
            <a:lstStyle/>
            <a:p>
              <a:pPr algn="ctr">
                <a:lnSpc>
                  <a:spcPts val="1130"/>
                </a:lnSpc>
              </a:pPr>
              <a:endParaRPr/>
            </a:p>
          </p:txBody>
        </p:sp>
      </p:grpSp>
      <p:sp>
        <p:nvSpPr>
          <p:cNvPr id="58" name="TextBox 58"/>
          <p:cNvSpPr txBox="1"/>
          <p:nvPr/>
        </p:nvSpPr>
        <p:spPr>
          <a:xfrm>
            <a:off x="2100654" y="6678147"/>
            <a:ext cx="2736300" cy="345300"/>
          </a:xfrm>
          <a:prstGeom prst="rect">
            <a:avLst/>
          </a:prstGeom>
        </p:spPr>
        <p:txBody>
          <a:bodyPr lIns="0" tIns="0" rIns="0" bIns="0" rtlCol="0" anchor="t">
            <a:spAutoFit/>
          </a:bodyPr>
          <a:lstStyle/>
          <a:p>
            <a:pPr>
              <a:lnSpc>
                <a:spcPts val="1365"/>
              </a:lnSpc>
            </a:pPr>
            <a:r>
              <a:rPr lang="en-US" sz="1066" b="1">
                <a:solidFill>
                  <a:srgbClr val="000000"/>
                </a:solidFill>
                <a:latin typeface="Agrandir Narrow Bold"/>
                <a:ea typeface="Agrandir Narrow Bold"/>
                <a:cs typeface="Agrandir Narrow Bold"/>
                <a:sym typeface="Agrandir Narrow Bold"/>
              </a:rPr>
              <a:t>UFPR · Campus Rebouças · Hall do Subsolo</a:t>
            </a:r>
          </a:p>
        </p:txBody>
      </p:sp>
      <p:sp>
        <p:nvSpPr>
          <p:cNvPr id="59" name="TextBox 59"/>
          <p:cNvSpPr txBox="1"/>
          <p:nvPr/>
        </p:nvSpPr>
        <p:spPr>
          <a:xfrm>
            <a:off x="768834" y="6706799"/>
            <a:ext cx="1176188" cy="147711"/>
          </a:xfrm>
          <a:prstGeom prst="rect">
            <a:avLst/>
          </a:prstGeom>
        </p:spPr>
        <p:txBody>
          <a:bodyPr lIns="0" tIns="0" rIns="0" bIns="0" rtlCol="0" anchor="t">
            <a:spAutoFit/>
          </a:bodyPr>
          <a:lstStyle/>
          <a:p>
            <a:pPr algn="ctr">
              <a:lnSpc>
                <a:spcPts val="1339"/>
              </a:lnSpc>
            </a:pPr>
            <a:r>
              <a:rPr lang="en-US" sz="778" spc="20">
                <a:solidFill>
                  <a:srgbClr val="231F20"/>
                </a:solidFill>
                <a:latin typeface="League Spartan"/>
                <a:ea typeface="League Spartan"/>
                <a:cs typeface="League Spartan"/>
                <a:sym typeface="League Spartan"/>
              </a:rPr>
              <a:t>Sexta, 05/12</a:t>
            </a:r>
          </a:p>
        </p:txBody>
      </p:sp>
      <p:grpSp>
        <p:nvGrpSpPr>
          <p:cNvPr id="60" name="Group 60"/>
          <p:cNvGrpSpPr/>
          <p:nvPr/>
        </p:nvGrpSpPr>
        <p:grpSpPr>
          <a:xfrm>
            <a:off x="729673" y="6635240"/>
            <a:ext cx="1171868" cy="336493"/>
            <a:chOff x="0" y="0"/>
            <a:chExt cx="626856" cy="179997"/>
          </a:xfrm>
        </p:grpSpPr>
        <p:sp>
          <p:nvSpPr>
            <p:cNvPr id="61" name="Freeform 61"/>
            <p:cNvSpPr/>
            <p:nvPr/>
          </p:nvSpPr>
          <p:spPr>
            <a:xfrm>
              <a:off x="0" y="0"/>
              <a:ext cx="626856" cy="179997"/>
            </a:xfrm>
            <a:custGeom>
              <a:avLst/>
              <a:gdLst/>
              <a:ahLst/>
              <a:cxnLst/>
              <a:rect l="l" t="t" r="r" b="b"/>
              <a:pathLst>
                <a:path w="626856" h="179997">
                  <a:moveTo>
                    <a:pt x="89999" y="0"/>
                  </a:moveTo>
                  <a:lnTo>
                    <a:pt x="536858" y="0"/>
                  </a:lnTo>
                  <a:cubicBezTo>
                    <a:pt x="560727" y="0"/>
                    <a:pt x="583618" y="9482"/>
                    <a:pt x="600496" y="26360"/>
                  </a:cubicBezTo>
                  <a:cubicBezTo>
                    <a:pt x="617374" y="43238"/>
                    <a:pt x="626856" y="66129"/>
                    <a:pt x="626856" y="89999"/>
                  </a:cubicBezTo>
                  <a:lnTo>
                    <a:pt x="626856" y="89999"/>
                  </a:lnTo>
                  <a:cubicBezTo>
                    <a:pt x="626856" y="139703"/>
                    <a:pt x="586562" y="179997"/>
                    <a:pt x="536858" y="179997"/>
                  </a:cubicBezTo>
                  <a:lnTo>
                    <a:pt x="89999" y="179997"/>
                  </a:lnTo>
                  <a:cubicBezTo>
                    <a:pt x="40294" y="179997"/>
                    <a:pt x="0" y="139703"/>
                    <a:pt x="0" y="89999"/>
                  </a:cubicBezTo>
                  <a:lnTo>
                    <a:pt x="0" y="89999"/>
                  </a:lnTo>
                  <a:cubicBezTo>
                    <a:pt x="0" y="40294"/>
                    <a:pt x="40294" y="0"/>
                    <a:pt x="89999" y="0"/>
                  </a:cubicBezTo>
                  <a:close/>
                </a:path>
              </a:pathLst>
            </a:custGeom>
            <a:solidFill>
              <a:srgbClr val="DFDFDF">
                <a:alpha val="35686"/>
              </a:srgbClr>
            </a:solidFill>
            <a:ln w="9525" cap="sq">
              <a:solidFill>
                <a:srgbClr val="939393">
                  <a:alpha val="35686"/>
                </a:srgbClr>
              </a:solidFill>
              <a:prstDash val="solid"/>
              <a:miter/>
            </a:ln>
          </p:spPr>
          <p:txBody>
            <a:bodyPr/>
            <a:lstStyle/>
            <a:p>
              <a:endParaRPr lang="pt-BR"/>
            </a:p>
          </p:txBody>
        </p:sp>
        <p:sp>
          <p:nvSpPr>
            <p:cNvPr id="62" name="TextBox 62"/>
            <p:cNvSpPr txBox="1"/>
            <p:nvPr/>
          </p:nvSpPr>
          <p:spPr>
            <a:xfrm>
              <a:off x="0" y="-19050"/>
              <a:ext cx="626856" cy="199047"/>
            </a:xfrm>
            <a:prstGeom prst="rect">
              <a:avLst/>
            </a:prstGeom>
          </p:spPr>
          <p:txBody>
            <a:bodyPr lIns="30677" tIns="30677" rIns="30677" bIns="30677" rtlCol="0" anchor="ctr"/>
            <a:lstStyle/>
            <a:p>
              <a:pPr algn="ctr">
                <a:lnSpc>
                  <a:spcPts val="1130"/>
                </a:lnSpc>
              </a:pPr>
              <a:endParaRPr/>
            </a:p>
          </p:txBody>
        </p:sp>
      </p:grpSp>
      <p:grpSp>
        <p:nvGrpSpPr>
          <p:cNvPr id="63" name="Group 63"/>
          <p:cNvGrpSpPr/>
          <p:nvPr/>
        </p:nvGrpSpPr>
        <p:grpSpPr>
          <a:xfrm>
            <a:off x="462573" y="7057445"/>
            <a:ext cx="6579098" cy="3390201"/>
            <a:chOff x="0" y="0"/>
            <a:chExt cx="3519263" cy="1813556"/>
          </a:xfrm>
        </p:grpSpPr>
        <p:sp>
          <p:nvSpPr>
            <p:cNvPr id="64" name="Freeform 64"/>
            <p:cNvSpPr/>
            <p:nvPr/>
          </p:nvSpPr>
          <p:spPr>
            <a:xfrm>
              <a:off x="0" y="0"/>
              <a:ext cx="3519263" cy="1813556"/>
            </a:xfrm>
            <a:custGeom>
              <a:avLst/>
              <a:gdLst/>
              <a:ahLst/>
              <a:cxnLst/>
              <a:rect l="l" t="t" r="r" b="b"/>
              <a:pathLst>
                <a:path w="3519263" h="1813556">
                  <a:moveTo>
                    <a:pt x="3519263" y="0"/>
                  </a:moveTo>
                  <a:lnTo>
                    <a:pt x="3519263" y="1813556"/>
                  </a:lnTo>
                  <a:lnTo>
                    <a:pt x="0" y="1813556"/>
                  </a:lnTo>
                  <a:lnTo>
                    <a:pt x="0" y="0"/>
                  </a:lnTo>
                  <a:close/>
                </a:path>
              </a:pathLst>
            </a:custGeom>
            <a:solidFill>
              <a:srgbClr val="FFFFFF"/>
            </a:solidFill>
            <a:ln w="9525" cap="sq">
              <a:solidFill>
                <a:srgbClr val="F0F0F0"/>
              </a:solidFill>
              <a:prstDash val="solid"/>
              <a:miter/>
            </a:ln>
          </p:spPr>
          <p:txBody>
            <a:bodyPr/>
            <a:lstStyle/>
            <a:p>
              <a:endParaRPr lang="pt-BR"/>
            </a:p>
          </p:txBody>
        </p:sp>
        <p:sp>
          <p:nvSpPr>
            <p:cNvPr id="65" name="TextBox 65"/>
            <p:cNvSpPr txBox="1"/>
            <p:nvPr/>
          </p:nvSpPr>
          <p:spPr>
            <a:xfrm>
              <a:off x="0" y="-19050"/>
              <a:ext cx="3519263" cy="1832606"/>
            </a:xfrm>
            <a:prstGeom prst="rect">
              <a:avLst/>
            </a:prstGeom>
          </p:spPr>
          <p:txBody>
            <a:bodyPr lIns="30677" tIns="30677" rIns="30677" bIns="30677" rtlCol="0" anchor="ctr"/>
            <a:lstStyle/>
            <a:p>
              <a:pPr algn="ctr">
                <a:lnSpc>
                  <a:spcPts val="1130"/>
                </a:lnSpc>
              </a:pPr>
              <a:endParaRPr/>
            </a:p>
          </p:txBody>
        </p:sp>
      </p:grpSp>
      <p:grpSp>
        <p:nvGrpSpPr>
          <p:cNvPr id="66" name="Group 66"/>
          <p:cNvGrpSpPr/>
          <p:nvPr/>
        </p:nvGrpSpPr>
        <p:grpSpPr>
          <a:xfrm>
            <a:off x="759624" y="7311622"/>
            <a:ext cx="6089407" cy="2119132"/>
            <a:chOff x="0" y="0"/>
            <a:chExt cx="3257320" cy="1133610"/>
          </a:xfrm>
        </p:grpSpPr>
        <p:sp>
          <p:nvSpPr>
            <p:cNvPr id="67" name="Freeform 67"/>
            <p:cNvSpPr/>
            <p:nvPr/>
          </p:nvSpPr>
          <p:spPr>
            <a:xfrm>
              <a:off x="0" y="0"/>
              <a:ext cx="3257319" cy="1133610"/>
            </a:xfrm>
            <a:custGeom>
              <a:avLst/>
              <a:gdLst/>
              <a:ahLst/>
              <a:cxnLst/>
              <a:rect l="l" t="t" r="r" b="b"/>
              <a:pathLst>
                <a:path w="3257319" h="1133610">
                  <a:moveTo>
                    <a:pt x="3257319" y="12712"/>
                  </a:moveTo>
                  <a:lnTo>
                    <a:pt x="3257319" y="1120898"/>
                  </a:lnTo>
                  <a:cubicBezTo>
                    <a:pt x="3257319" y="1124269"/>
                    <a:pt x="3255980" y="1127503"/>
                    <a:pt x="3253596" y="1129887"/>
                  </a:cubicBezTo>
                  <a:cubicBezTo>
                    <a:pt x="3251212" y="1132271"/>
                    <a:pt x="3247979" y="1133610"/>
                    <a:pt x="3244608" y="1133610"/>
                  </a:cubicBezTo>
                  <a:lnTo>
                    <a:pt x="12712" y="1133610"/>
                  </a:lnTo>
                  <a:cubicBezTo>
                    <a:pt x="5691" y="1133610"/>
                    <a:pt x="0" y="1127919"/>
                    <a:pt x="0" y="1120898"/>
                  </a:cubicBezTo>
                  <a:lnTo>
                    <a:pt x="0" y="12712"/>
                  </a:lnTo>
                  <a:cubicBezTo>
                    <a:pt x="0" y="5691"/>
                    <a:pt x="5691" y="0"/>
                    <a:pt x="12712" y="0"/>
                  </a:cubicBezTo>
                  <a:lnTo>
                    <a:pt x="3244608" y="0"/>
                  </a:lnTo>
                  <a:cubicBezTo>
                    <a:pt x="3251628" y="0"/>
                    <a:pt x="3257319" y="5691"/>
                    <a:pt x="3257319" y="12712"/>
                  </a:cubicBezTo>
                  <a:close/>
                </a:path>
              </a:pathLst>
            </a:custGeom>
            <a:solidFill>
              <a:srgbClr val="DFDFDF">
                <a:alpha val="14902"/>
              </a:srgbClr>
            </a:solidFill>
            <a:ln w="9525" cap="sq">
              <a:solidFill>
                <a:srgbClr val="939393">
                  <a:alpha val="14902"/>
                </a:srgbClr>
              </a:solidFill>
              <a:prstDash val="solid"/>
              <a:miter/>
            </a:ln>
          </p:spPr>
          <p:txBody>
            <a:bodyPr/>
            <a:lstStyle/>
            <a:p>
              <a:endParaRPr lang="pt-BR"/>
            </a:p>
          </p:txBody>
        </p:sp>
        <p:sp>
          <p:nvSpPr>
            <p:cNvPr id="68" name="TextBox 68"/>
            <p:cNvSpPr txBox="1"/>
            <p:nvPr/>
          </p:nvSpPr>
          <p:spPr>
            <a:xfrm>
              <a:off x="0" y="-19050"/>
              <a:ext cx="3257320" cy="1152660"/>
            </a:xfrm>
            <a:prstGeom prst="rect">
              <a:avLst/>
            </a:prstGeom>
          </p:spPr>
          <p:txBody>
            <a:bodyPr lIns="30677" tIns="30677" rIns="30677" bIns="30677" rtlCol="0" anchor="ctr"/>
            <a:lstStyle/>
            <a:p>
              <a:pPr algn="ctr">
                <a:lnSpc>
                  <a:spcPts val="1130"/>
                </a:lnSpc>
              </a:pPr>
              <a:endParaRPr/>
            </a:p>
          </p:txBody>
        </p:sp>
      </p:grpSp>
      <p:sp>
        <p:nvSpPr>
          <p:cNvPr id="69" name="TextBox 69"/>
          <p:cNvSpPr txBox="1"/>
          <p:nvPr/>
        </p:nvSpPr>
        <p:spPr>
          <a:xfrm>
            <a:off x="1110887" y="7707443"/>
            <a:ext cx="5616123" cy="1716241"/>
          </a:xfrm>
          <a:prstGeom prst="rect">
            <a:avLst/>
          </a:prstGeom>
        </p:spPr>
        <p:txBody>
          <a:bodyPr lIns="0" tIns="0" rIns="0" bIns="0" rtlCol="0" anchor="t">
            <a:spAutoFit/>
          </a:bodyPr>
          <a:lstStyle/>
          <a:p>
            <a:pPr marL="209308" lvl="1" indent="-104654" algn="just">
              <a:lnSpc>
                <a:spcPts val="1473"/>
              </a:lnSpc>
              <a:buFont typeface="Arial"/>
              <a:buChar char="•"/>
            </a:pPr>
            <a:r>
              <a:rPr lang="en-US" sz="969" spc="10">
                <a:solidFill>
                  <a:srgbClr val="000000"/>
                </a:solidFill>
                <a:latin typeface="Agrandir Narrow"/>
                <a:ea typeface="Agrandir Narrow"/>
                <a:cs typeface="Agrandir Narrow"/>
                <a:sym typeface="Agrandir Narrow"/>
              </a:rPr>
              <a:t>LIBRAS: O DESENVOLVIMENTO LINGUÍSTICO SOB O PARADIGMA DA COMPLEXIDADE - PROFA. DRA. LÍDIA DA SILVA (UFPR)</a:t>
            </a:r>
          </a:p>
          <a:p>
            <a:pPr marL="209308" lvl="1" indent="-104654" algn="just">
              <a:lnSpc>
                <a:spcPts val="1473"/>
              </a:lnSpc>
              <a:buFont typeface="Arial"/>
              <a:buChar char="•"/>
            </a:pPr>
            <a:r>
              <a:rPr lang="en-US" sz="969" spc="10">
                <a:solidFill>
                  <a:srgbClr val="000000"/>
                </a:solidFill>
                <a:latin typeface="Agrandir Narrow"/>
                <a:ea typeface="Agrandir Narrow"/>
                <a:cs typeface="Agrandir Narrow"/>
                <a:sym typeface="Agrandir Narrow"/>
              </a:rPr>
              <a:t>LINGUÍSTICA CLÍNICA: UMA INTRODUÇÃO - PROF. DR. FELIPE VENÂNCIO BARBOSA (USP)</a:t>
            </a:r>
          </a:p>
          <a:p>
            <a:pPr marL="209308" lvl="1" indent="-104654" algn="just">
              <a:lnSpc>
                <a:spcPts val="1473"/>
              </a:lnSpc>
              <a:buFont typeface="Arial"/>
              <a:buChar char="•"/>
            </a:pPr>
            <a:r>
              <a:rPr lang="en-US" sz="969" spc="10">
                <a:solidFill>
                  <a:srgbClr val="000000"/>
                </a:solidFill>
                <a:latin typeface="Agrandir Narrow"/>
                <a:ea typeface="Agrandir Narrow"/>
                <a:cs typeface="Agrandir Narrow"/>
                <a:sym typeface="Agrandir Narrow"/>
              </a:rPr>
              <a:t>A LÍNGUA DE SINAIS NO CÉREBRO: LINGUÍSTICA, SAÚDE E EDUCAÇÃO - PROFA. DRA. SYLVIA LIA GRESPAN NEVES (USP)</a:t>
            </a:r>
          </a:p>
          <a:p>
            <a:pPr marL="209308" lvl="1" indent="-104654" algn="just">
              <a:lnSpc>
                <a:spcPts val="1473"/>
              </a:lnSpc>
              <a:buFont typeface="Arial"/>
              <a:buChar char="•"/>
            </a:pPr>
            <a:r>
              <a:rPr lang="en-US" sz="969" spc="10">
                <a:solidFill>
                  <a:srgbClr val="000000"/>
                </a:solidFill>
                <a:latin typeface="Agrandir Narrow"/>
                <a:ea typeface="Agrandir Narrow"/>
                <a:cs typeface="Agrandir Narrow"/>
                <a:sym typeface="Agrandir Narrow"/>
              </a:rPr>
              <a:t>A PRÁTICA DO ENSINO DE LIBRAS COMO LÍNGUA ADICIONAL - PROF. DR. FELIPE VENÂNCIO BARBOSA (USP) E PROFA. DRA. SYLVIA LIA GRESPAN NEVES (USP)</a:t>
            </a:r>
          </a:p>
          <a:p>
            <a:pPr marL="209308" lvl="1" indent="-104654" algn="just">
              <a:lnSpc>
                <a:spcPts val="1473"/>
              </a:lnSpc>
              <a:buFont typeface="Arial"/>
              <a:buChar char="•"/>
            </a:pPr>
            <a:r>
              <a:rPr lang="en-US" sz="969" spc="10">
                <a:solidFill>
                  <a:srgbClr val="000000"/>
                </a:solidFill>
                <a:latin typeface="Agrandir Narrow"/>
                <a:ea typeface="Agrandir Narrow"/>
                <a:cs typeface="Agrandir Narrow"/>
                <a:sym typeface="Agrandir Narrow"/>
              </a:rPr>
              <a:t>O ENSINO DE LIBRAS COMO L2 EM AVAS SOB A ÓTICA DA COMPLEXIDADE - PRPF. DR. WALDÉRICK DE OLIVEIRA MENDES DE ALENCAR (UFMA)</a:t>
            </a:r>
          </a:p>
        </p:txBody>
      </p:sp>
      <p:grpSp>
        <p:nvGrpSpPr>
          <p:cNvPr id="70" name="Group 70"/>
          <p:cNvGrpSpPr/>
          <p:nvPr/>
        </p:nvGrpSpPr>
        <p:grpSpPr>
          <a:xfrm>
            <a:off x="1110887" y="7162204"/>
            <a:ext cx="559042" cy="303169"/>
            <a:chOff x="0" y="0"/>
            <a:chExt cx="745500" cy="404285"/>
          </a:xfrm>
        </p:grpSpPr>
        <p:grpSp>
          <p:nvGrpSpPr>
            <p:cNvPr id="71" name="Group 71"/>
            <p:cNvGrpSpPr/>
            <p:nvPr/>
          </p:nvGrpSpPr>
          <p:grpSpPr>
            <a:xfrm>
              <a:off x="0" y="0"/>
              <a:ext cx="676032" cy="404285"/>
              <a:chOff x="0" y="0"/>
              <a:chExt cx="1581106" cy="945543"/>
            </a:xfrm>
          </p:grpSpPr>
          <p:sp>
            <p:nvSpPr>
              <p:cNvPr id="72" name="Freeform 72"/>
              <p:cNvSpPr/>
              <p:nvPr/>
            </p:nvSpPr>
            <p:spPr>
              <a:xfrm>
                <a:off x="0" y="0"/>
                <a:ext cx="1581106" cy="945543"/>
              </a:xfrm>
              <a:custGeom>
                <a:avLst/>
                <a:gdLst/>
                <a:ahLst/>
                <a:cxnLst/>
                <a:rect l="l" t="t" r="r" b="b"/>
                <a:pathLst>
                  <a:path w="1581106" h="945543">
                    <a:moveTo>
                      <a:pt x="1456646" y="945543"/>
                    </a:moveTo>
                    <a:lnTo>
                      <a:pt x="124460" y="945543"/>
                    </a:lnTo>
                    <a:cubicBezTo>
                      <a:pt x="55880" y="945543"/>
                      <a:pt x="0" y="889663"/>
                      <a:pt x="0" y="821083"/>
                    </a:cubicBezTo>
                    <a:lnTo>
                      <a:pt x="0" y="124460"/>
                    </a:lnTo>
                    <a:cubicBezTo>
                      <a:pt x="0" y="55880"/>
                      <a:pt x="55880" y="0"/>
                      <a:pt x="124460" y="0"/>
                    </a:cubicBezTo>
                    <a:lnTo>
                      <a:pt x="1456646" y="0"/>
                    </a:lnTo>
                    <a:cubicBezTo>
                      <a:pt x="1525226" y="0"/>
                      <a:pt x="1581106" y="55880"/>
                      <a:pt x="1581106" y="124460"/>
                    </a:cubicBezTo>
                    <a:lnTo>
                      <a:pt x="1581106" y="821083"/>
                    </a:lnTo>
                    <a:cubicBezTo>
                      <a:pt x="1581106" y="889663"/>
                      <a:pt x="1525226" y="945543"/>
                      <a:pt x="1456646" y="945543"/>
                    </a:cubicBezTo>
                    <a:close/>
                  </a:path>
                </a:pathLst>
              </a:custGeom>
              <a:solidFill>
                <a:srgbClr val="3CA0DB"/>
              </a:solidFill>
            </p:spPr>
            <p:txBody>
              <a:bodyPr/>
              <a:lstStyle/>
              <a:p>
                <a:endParaRPr lang="pt-BR"/>
              </a:p>
            </p:txBody>
          </p:sp>
        </p:grpSp>
        <p:sp>
          <p:nvSpPr>
            <p:cNvPr id="73" name="Freeform 73"/>
            <p:cNvSpPr/>
            <p:nvPr/>
          </p:nvSpPr>
          <p:spPr>
            <a:xfrm>
              <a:off x="118660" y="126931"/>
              <a:ext cx="132184" cy="132184"/>
            </a:xfrm>
            <a:custGeom>
              <a:avLst/>
              <a:gdLst/>
              <a:ahLst/>
              <a:cxnLst/>
              <a:rect l="l" t="t" r="r" b="b"/>
              <a:pathLst>
                <a:path w="132184" h="132184">
                  <a:moveTo>
                    <a:pt x="0" y="0"/>
                  </a:moveTo>
                  <a:lnTo>
                    <a:pt x="132184" y="0"/>
                  </a:lnTo>
                  <a:lnTo>
                    <a:pt x="132184" y="132184"/>
                  </a:lnTo>
                  <a:lnTo>
                    <a:pt x="0" y="13218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pt-BR"/>
            </a:p>
          </p:txBody>
        </p:sp>
        <p:sp>
          <p:nvSpPr>
            <p:cNvPr id="74" name="TextBox 74"/>
            <p:cNvSpPr txBox="1"/>
            <p:nvPr/>
          </p:nvSpPr>
          <p:spPr>
            <a:xfrm>
              <a:off x="276755" y="133393"/>
              <a:ext cx="468745" cy="136789"/>
            </a:xfrm>
            <a:prstGeom prst="rect">
              <a:avLst/>
            </a:prstGeom>
          </p:spPr>
          <p:txBody>
            <a:bodyPr lIns="0" tIns="0" rIns="0" bIns="0" rtlCol="0" anchor="t">
              <a:spAutoFit/>
            </a:bodyPr>
            <a:lstStyle/>
            <a:p>
              <a:pPr>
                <a:lnSpc>
                  <a:spcPts val="838"/>
                </a:lnSpc>
              </a:pPr>
              <a:r>
                <a:rPr lang="en-US" sz="813">
                  <a:solidFill>
                    <a:srgbClr val="000000"/>
                  </a:solidFill>
                  <a:latin typeface="League Spartan"/>
                  <a:ea typeface="League Spartan"/>
                  <a:cs typeface="League Spartan"/>
                  <a:sym typeface="League Spartan"/>
                </a:rPr>
                <a:t>18H</a:t>
              </a:r>
            </a:p>
          </p:txBody>
        </p:sp>
      </p:grpSp>
      <p:grpSp>
        <p:nvGrpSpPr>
          <p:cNvPr id="75" name="Group 75"/>
          <p:cNvGrpSpPr/>
          <p:nvPr/>
        </p:nvGrpSpPr>
        <p:grpSpPr>
          <a:xfrm>
            <a:off x="1735777" y="7163311"/>
            <a:ext cx="1814732" cy="306043"/>
            <a:chOff x="0" y="0"/>
            <a:chExt cx="2420002" cy="408118"/>
          </a:xfrm>
        </p:grpSpPr>
        <p:grpSp>
          <p:nvGrpSpPr>
            <p:cNvPr id="76" name="Group 76"/>
            <p:cNvGrpSpPr/>
            <p:nvPr/>
          </p:nvGrpSpPr>
          <p:grpSpPr>
            <a:xfrm>
              <a:off x="0" y="0"/>
              <a:ext cx="2420002" cy="408118"/>
              <a:chOff x="0" y="0"/>
              <a:chExt cx="3915550" cy="660400"/>
            </a:xfrm>
          </p:grpSpPr>
          <p:sp>
            <p:nvSpPr>
              <p:cNvPr id="77" name="Freeform 77"/>
              <p:cNvSpPr/>
              <p:nvPr/>
            </p:nvSpPr>
            <p:spPr>
              <a:xfrm>
                <a:off x="0" y="0"/>
                <a:ext cx="3915550" cy="660400"/>
              </a:xfrm>
              <a:custGeom>
                <a:avLst/>
                <a:gdLst/>
                <a:ahLst/>
                <a:cxnLst/>
                <a:rect l="l" t="t" r="r" b="b"/>
                <a:pathLst>
                  <a:path w="3915550" h="660400">
                    <a:moveTo>
                      <a:pt x="3791090" y="660400"/>
                    </a:moveTo>
                    <a:lnTo>
                      <a:pt x="124460" y="660400"/>
                    </a:lnTo>
                    <a:cubicBezTo>
                      <a:pt x="55880" y="660400"/>
                      <a:pt x="0" y="604520"/>
                      <a:pt x="0" y="535940"/>
                    </a:cubicBezTo>
                    <a:lnTo>
                      <a:pt x="0" y="124460"/>
                    </a:lnTo>
                    <a:cubicBezTo>
                      <a:pt x="0" y="55880"/>
                      <a:pt x="55880" y="0"/>
                      <a:pt x="124460" y="0"/>
                    </a:cubicBezTo>
                    <a:lnTo>
                      <a:pt x="3791090" y="0"/>
                    </a:lnTo>
                    <a:cubicBezTo>
                      <a:pt x="3859670" y="0"/>
                      <a:pt x="3915550" y="55880"/>
                      <a:pt x="3915550" y="124460"/>
                    </a:cubicBezTo>
                    <a:lnTo>
                      <a:pt x="3915550" y="535940"/>
                    </a:lnTo>
                    <a:cubicBezTo>
                      <a:pt x="3915550" y="604520"/>
                      <a:pt x="3859670" y="660400"/>
                      <a:pt x="3791090" y="660400"/>
                    </a:cubicBezTo>
                    <a:close/>
                  </a:path>
                </a:pathLst>
              </a:custGeom>
              <a:solidFill>
                <a:srgbClr val="C2C2C2"/>
              </a:solidFill>
            </p:spPr>
            <p:txBody>
              <a:bodyPr/>
              <a:lstStyle/>
              <a:p>
                <a:endParaRPr lang="pt-BR"/>
              </a:p>
            </p:txBody>
          </p:sp>
        </p:grpSp>
        <p:sp>
          <p:nvSpPr>
            <p:cNvPr id="78" name="TextBox 78"/>
            <p:cNvSpPr txBox="1"/>
            <p:nvPr/>
          </p:nvSpPr>
          <p:spPr>
            <a:xfrm>
              <a:off x="358859" y="4973"/>
              <a:ext cx="1702283" cy="196978"/>
            </a:xfrm>
            <a:prstGeom prst="rect">
              <a:avLst/>
            </a:prstGeom>
          </p:spPr>
          <p:txBody>
            <a:bodyPr lIns="0" tIns="0" rIns="0" bIns="0" rtlCol="0" anchor="t">
              <a:spAutoFit/>
            </a:bodyPr>
            <a:lstStyle/>
            <a:p>
              <a:pPr algn="ctr">
                <a:lnSpc>
                  <a:spcPts val="1339"/>
                </a:lnSpc>
              </a:pPr>
              <a:r>
                <a:rPr lang="en-US" sz="778" spc="20">
                  <a:solidFill>
                    <a:srgbClr val="000000"/>
                  </a:solidFill>
                  <a:latin typeface="League Spartan"/>
                  <a:ea typeface="League Spartan"/>
                  <a:cs typeface="League Spartan"/>
                  <a:sym typeface="League Spartan"/>
                </a:rPr>
                <a:t>Mediação de</a:t>
              </a:r>
            </a:p>
          </p:txBody>
        </p:sp>
        <p:sp>
          <p:nvSpPr>
            <p:cNvPr id="79" name="TextBox 79"/>
            <p:cNvSpPr txBox="1"/>
            <p:nvPr/>
          </p:nvSpPr>
          <p:spPr>
            <a:xfrm>
              <a:off x="0" y="200538"/>
              <a:ext cx="2420002" cy="147153"/>
            </a:xfrm>
            <a:prstGeom prst="rect">
              <a:avLst/>
            </a:prstGeom>
          </p:spPr>
          <p:txBody>
            <a:bodyPr lIns="0" tIns="0" rIns="0" bIns="0" rtlCol="0" anchor="t">
              <a:spAutoFit/>
            </a:bodyPr>
            <a:lstStyle/>
            <a:p>
              <a:pPr algn="ctr">
                <a:lnSpc>
                  <a:spcPts val="873"/>
                </a:lnSpc>
              </a:pPr>
              <a:r>
                <a:rPr lang="en-US" sz="682">
                  <a:solidFill>
                    <a:srgbClr val="000000"/>
                  </a:solidFill>
                  <a:latin typeface="PT Sans"/>
                  <a:ea typeface="PT Sans"/>
                  <a:cs typeface="PT Sans"/>
                  <a:sym typeface="PT Sans"/>
                </a:rPr>
                <a:t>PROF. MS. RONALDY PAVÃO HEITKOETTER</a:t>
              </a:r>
            </a:p>
          </p:txBody>
        </p:sp>
      </p:grpSp>
      <p:sp>
        <p:nvSpPr>
          <p:cNvPr id="80" name="TextBox 80"/>
          <p:cNvSpPr txBox="1"/>
          <p:nvPr/>
        </p:nvSpPr>
        <p:spPr>
          <a:xfrm>
            <a:off x="1131188" y="7507448"/>
            <a:ext cx="5212969" cy="592510"/>
          </a:xfrm>
          <a:prstGeom prst="rect">
            <a:avLst/>
          </a:prstGeom>
        </p:spPr>
        <p:txBody>
          <a:bodyPr lIns="0" tIns="0" rIns="0" bIns="0" rtlCol="0" anchor="t">
            <a:spAutoFit/>
          </a:bodyPr>
          <a:lstStyle/>
          <a:p>
            <a:pPr algn="just">
              <a:lnSpc>
                <a:spcPts val="1590"/>
              </a:lnSpc>
            </a:pPr>
            <a:r>
              <a:rPr lang="en-US" sz="969" b="1">
                <a:solidFill>
                  <a:srgbClr val="000000"/>
                </a:solidFill>
                <a:latin typeface="Agrandir Narrow Bold"/>
                <a:ea typeface="Agrandir Narrow Bold"/>
                <a:cs typeface="Agrandir Narrow Bold"/>
                <a:sym typeface="Agrandir Narrow Bold"/>
              </a:rPr>
              <a:t>Mesa-redonda: Outras tecnologias à disposição da comunidade surda</a:t>
            </a:r>
          </a:p>
          <a:p>
            <a:pPr algn="just">
              <a:lnSpc>
                <a:spcPts val="1590"/>
              </a:lnSpc>
            </a:pPr>
            <a:endParaRPr lang="en-US" sz="969" b="1">
              <a:solidFill>
                <a:srgbClr val="000000"/>
              </a:solidFill>
              <a:latin typeface="Agrandir Narrow Bold"/>
              <a:ea typeface="Agrandir Narrow Bold"/>
              <a:cs typeface="Agrandir Narrow Bold"/>
              <a:sym typeface="Agrandir Narrow Bold"/>
            </a:endParaRPr>
          </a:p>
          <a:p>
            <a:pPr algn="just">
              <a:lnSpc>
                <a:spcPts val="1590"/>
              </a:lnSpc>
            </a:pPr>
            <a:endParaRPr lang="en-US" sz="969" b="1">
              <a:solidFill>
                <a:srgbClr val="000000"/>
              </a:solidFill>
              <a:latin typeface="Agrandir Narrow Bold"/>
              <a:ea typeface="Agrandir Narrow Bold"/>
              <a:cs typeface="Agrandir Narrow Bold"/>
              <a:sym typeface="Agrandir Narrow Bold"/>
            </a:endParaRPr>
          </a:p>
        </p:txBody>
      </p:sp>
      <p:grpSp>
        <p:nvGrpSpPr>
          <p:cNvPr id="81" name="Group 81"/>
          <p:cNvGrpSpPr/>
          <p:nvPr/>
        </p:nvGrpSpPr>
        <p:grpSpPr>
          <a:xfrm>
            <a:off x="667113" y="9627856"/>
            <a:ext cx="6089407" cy="656447"/>
            <a:chOff x="0" y="0"/>
            <a:chExt cx="3257320" cy="351160"/>
          </a:xfrm>
        </p:grpSpPr>
        <p:sp>
          <p:nvSpPr>
            <p:cNvPr id="82" name="Freeform 82"/>
            <p:cNvSpPr/>
            <p:nvPr/>
          </p:nvSpPr>
          <p:spPr>
            <a:xfrm>
              <a:off x="0" y="0"/>
              <a:ext cx="3257319" cy="351160"/>
            </a:xfrm>
            <a:custGeom>
              <a:avLst/>
              <a:gdLst/>
              <a:ahLst/>
              <a:cxnLst/>
              <a:rect l="l" t="t" r="r" b="b"/>
              <a:pathLst>
                <a:path w="3257319" h="351160">
                  <a:moveTo>
                    <a:pt x="3257319" y="12712"/>
                  </a:moveTo>
                  <a:lnTo>
                    <a:pt x="3257319" y="338448"/>
                  </a:lnTo>
                  <a:cubicBezTo>
                    <a:pt x="3257319" y="341820"/>
                    <a:pt x="3255980" y="345053"/>
                    <a:pt x="3253596" y="347437"/>
                  </a:cubicBezTo>
                  <a:cubicBezTo>
                    <a:pt x="3251212" y="349821"/>
                    <a:pt x="3247979" y="351160"/>
                    <a:pt x="3244608" y="351160"/>
                  </a:cubicBezTo>
                  <a:lnTo>
                    <a:pt x="12712" y="351160"/>
                  </a:lnTo>
                  <a:cubicBezTo>
                    <a:pt x="5691" y="351160"/>
                    <a:pt x="0" y="345469"/>
                    <a:pt x="0" y="338448"/>
                  </a:cubicBezTo>
                  <a:lnTo>
                    <a:pt x="0" y="12712"/>
                  </a:lnTo>
                  <a:cubicBezTo>
                    <a:pt x="0" y="5691"/>
                    <a:pt x="5691" y="0"/>
                    <a:pt x="12712" y="0"/>
                  </a:cubicBezTo>
                  <a:lnTo>
                    <a:pt x="3244608" y="0"/>
                  </a:lnTo>
                  <a:cubicBezTo>
                    <a:pt x="3251628" y="0"/>
                    <a:pt x="3257319" y="5691"/>
                    <a:pt x="3257319" y="12712"/>
                  </a:cubicBezTo>
                  <a:close/>
                </a:path>
              </a:pathLst>
            </a:custGeom>
            <a:solidFill>
              <a:srgbClr val="DFDFDF">
                <a:alpha val="14902"/>
              </a:srgbClr>
            </a:solidFill>
            <a:ln w="9525" cap="sq">
              <a:solidFill>
                <a:srgbClr val="939393">
                  <a:alpha val="14902"/>
                </a:srgbClr>
              </a:solidFill>
              <a:prstDash val="solid"/>
              <a:miter/>
            </a:ln>
          </p:spPr>
          <p:txBody>
            <a:bodyPr/>
            <a:lstStyle/>
            <a:p>
              <a:endParaRPr lang="pt-BR"/>
            </a:p>
          </p:txBody>
        </p:sp>
        <p:sp>
          <p:nvSpPr>
            <p:cNvPr id="83" name="TextBox 83"/>
            <p:cNvSpPr txBox="1"/>
            <p:nvPr/>
          </p:nvSpPr>
          <p:spPr>
            <a:xfrm>
              <a:off x="0" y="-19050"/>
              <a:ext cx="3257320" cy="370210"/>
            </a:xfrm>
            <a:prstGeom prst="rect">
              <a:avLst/>
            </a:prstGeom>
          </p:spPr>
          <p:txBody>
            <a:bodyPr lIns="30677" tIns="30677" rIns="30677" bIns="30677" rtlCol="0" anchor="ctr"/>
            <a:lstStyle/>
            <a:p>
              <a:pPr algn="ctr">
                <a:lnSpc>
                  <a:spcPts val="1130"/>
                </a:lnSpc>
              </a:pPr>
              <a:endParaRPr/>
            </a:p>
          </p:txBody>
        </p:sp>
      </p:grpSp>
      <p:sp>
        <p:nvSpPr>
          <p:cNvPr id="84" name="TextBox 84"/>
          <p:cNvSpPr txBox="1"/>
          <p:nvPr/>
        </p:nvSpPr>
        <p:spPr>
          <a:xfrm>
            <a:off x="1080981" y="9893452"/>
            <a:ext cx="5212969" cy="182202"/>
          </a:xfrm>
          <a:prstGeom prst="rect">
            <a:avLst/>
          </a:prstGeom>
        </p:spPr>
        <p:txBody>
          <a:bodyPr lIns="0" tIns="0" rIns="0" bIns="0" rtlCol="0" anchor="t">
            <a:spAutoFit/>
          </a:bodyPr>
          <a:lstStyle/>
          <a:p>
            <a:pPr algn="just">
              <a:lnSpc>
                <a:spcPts val="1590"/>
              </a:lnSpc>
            </a:pPr>
            <a:r>
              <a:rPr lang="en-US" sz="969" b="1">
                <a:solidFill>
                  <a:srgbClr val="000000"/>
                </a:solidFill>
                <a:latin typeface="Agrandir Narrow Bold"/>
                <a:ea typeface="Agrandir Narrow Bold"/>
                <a:cs typeface="Agrandir Narrow Bold"/>
                <a:sym typeface="Agrandir Narrow Bold"/>
              </a:rPr>
              <a:t>Lançamento de livros e coquetel de encerramento</a:t>
            </a:r>
          </a:p>
        </p:txBody>
      </p:sp>
      <p:grpSp>
        <p:nvGrpSpPr>
          <p:cNvPr id="85" name="Group 85"/>
          <p:cNvGrpSpPr/>
          <p:nvPr/>
        </p:nvGrpSpPr>
        <p:grpSpPr>
          <a:xfrm>
            <a:off x="1060680" y="9476272"/>
            <a:ext cx="626432" cy="303169"/>
            <a:chOff x="0" y="0"/>
            <a:chExt cx="835367" cy="404285"/>
          </a:xfrm>
        </p:grpSpPr>
        <p:grpSp>
          <p:nvGrpSpPr>
            <p:cNvPr id="86" name="Group 86"/>
            <p:cNvGrpSpPr/>
            <p:nvPr/>
          </p:nvGrpSpPr>
          <p:grpSpPr>
            <a:xfrm>
              <a:off x="0" y="0"/>
              <a:ext cx="835367" cy="404285"/>
              <a:chOff x="0" y="0"/>
              <a:chExt cx="1953760" cy="945543"/>
            </a:xfrm>
          </p:grpSpPr>
          <p:sp>
            <p:nvSpPr>
              <p:cNvPr id="87" name="Freeform 87"/>
              <p:cNvSpPr/>
              <p:nvPr/>
            </p:nvSpPr>
            <p:spPr>
              <a:xfrm>
                <a:off x="0" y="0"/>
                <a:ext cx="1953760" cy="945543"/>
              </a:xfrm>
              <a:custGeom>
                <a:avLst/>
                <a:gdLst/>
                <a:ahLst/>
                <a:cxnLst/>
                <a:rect l="l" t="t" r="r" b="b"/>
                <a:pathLst>
                  <a:path w="1953760" h="945543">
                    <a:moveTo>
                      <a:pt x="1829300" y="945543"/>
                    </a:moveTo>
                    <a:lnTo>
                      <a:pt x="124460" y="945543"/>
                    </a:lnTo>
                    <a:cubicBezTo>
                      <a:pt x="55880" y="945543"/>
                      <a:pt x="0" y="889663"/>
                      <a:pt x="0" y="821083"/>
                    </a:cubicBezTo>
                    <a:lnTo>
                      <a:pt x="0" y="124460"/>
                    </a:lnTo>
                    <a:cubicBezTo>
                      <a:pt x="0" y="55880"/>
                      <a:pt x="55880" y="0"/>
                      <a:pt x="124460" y="0"/>
                    </a:cubicBezTo>
                    <a:lnTo>
                      <a:pt x="1829300" y="0"/>
                    </a:lnTo>
                    <a:cubicBezTo>
                      <a:pt x="1897880" y="0"/>
                      <a:pt x="1953760" y="55880"/>
                      <a:pt x="1953760" y="124460"/>
                    </a:cubicBezTo>
                    <a:lnTo>
                      <a:pt x="1953760" y="821083"/>
                    </a:lnTo>
                    <a:cubicBezTo>
                      <a:pt x="1953760" y="889663"/>
                      <a:pt x="1897880" y="945543"/>
                      <a:pt x="1829300" y="945543"/>
                    </a:cubicBezTo>
                    <a:close/>
                  </a:path>
                </a:pathLst>
              </a:custGeom>
              <a:solidFill>
                <a:srgbClr val="3CA0DB"/>
              </a:solidFill>
            </p:spPr>
            <p:txBody>
              <a:bodyPr/>
              <a:lstStyle/>
              <a:p>
                <a:endParaRPr lang="pt-BR"/>
              </a:p>
            </p:txBody>
          </p:sp>
        </p:grpSp>
        <p:sp>
          <p:nvSpPr>
            <p:cNvPr id="88" name="Freeform 88"/>
            <p:cNvSpPr/>
            <p:nvPr/>
          </p:nvSpPr>
          <p:spPr>
            <a:xfrm>
              <a:off x="118660" y="126931"/>
              <a:ext cx="132184" cy="132184"/>
            </a:xfrm>
            <a:custGeom>
              <a:avLst/>
              <a:gdLst/>
              <a:ahLst/>
              <a:cxnLst/>
              <a:rect l="l" t="t" r="r" b="b"/>
              <a:pathLst>
                <a:path w="132184" h="132184">
                  <a:moveTo>
                    <a:pt x="0" y="0"/>
                  </a:moveTo>
                  <a:lnTo>
                    <a:pt x="132184" y="0"/>
                  </a:lnTo>
                  <a:lnTo>
                    <a:pt x="132184" y="132184"/>
                  </a:lnTo>
                  <a:lnTo>
                    <a:pt x="0" y="13218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pt-BR"/>
            </a:p>
          </p:txBody>
        </p:sp>
        <p:sp>
          <p:nvSpPr>
            <p:cNvPr id="89" name="TextBox 89"/>
            <p:cNvSpPr txBox="1"/>
            <p:nvPr/>
          </p:nvSpPr>
          <p:spPr>
            <a:xfrm>
              <a:off x="276755" y="133393"/>
              <a:ext cx="468746" cy="136789"/>
            </a:xfrm>
            <a:prstGeom prst="rect">
              <a:avLst/>
            </a:prstGeom>
          </p:spPr>
          <p:txBody>
            <a:bodyPr lIns="0" tIns="0" rIns="0" bIns="0" rtlCol="0" anchor="t">
              <a:spAutoFit/>
            </a:bodyPr>
            <a:lstStyle/>
            <a:p>
              <a:pPr>
                <a:lnSpc>
                  <a:spcPts val="838"/>
                </a:lnSpc>
              </a:pPr>
              <a:r>
                <a:rPr lang="en-US" sz="813">
                  <a:solidFill>
                    <a:srgbClr val="000000"/>
                  </a:solidFill>
                  <a:latin typeface="League Spartan"/>
                  <a:ea typeface="League Spartan"/>
                  <a:cs typeface="League Spartan"/>
                  <a:sym typeface="League Spartan"/>
                </a:rPr>
                <a:t>19H30</a:t>
              </a:r>
            </a:p>
          </p:txBody>
        </p:sp>
      </p:grpSp>
      <p:grpSp>
        <p:nvGrpSpPr>
          <p:cNvPr id="103" name="Agrupar 102">
            <a:extLst>
              <a:ext uri="{FF2B5EF4-FFF2-40B4-BE49-F238E27FC236}">
                <a16:creationId xmlns:a16="http://schemas.microsoft.com/office/drawing/2014/main" id="{EAE84DC5-22FF-914E-F088-7BB66C3B0B59}"/>
              </a:ext>
            </a:extLst>
          </p:cNvPr>
          <p:cNvGrpSpPr/>
          <p:nvPr/>
        </p:nvGrpSpPr>
        <p:grpSpPr>
          <a:xfrm>
            <a:off x="479939" y="204764"/>
            <a:ext cx="6549899" cy="964636"/>
            <a:chOff x="465975" y="289767"/>
            <a:chExt cx="6549899" cy="964636"/>
          </a:xfrm>
        </p:grpSpPr>
        <p:pic>
          <p:nvPicPr>
            <p:cNvPr id="104" name="object 52">
              <a:extLst>
                <a:ext uri="{FF2B5EF4-FFF2-40B4-BE49-F238E27FC236}">
                  <a16:creationId xmlns:a16="http://schemas.microsoft.com/office/drawing/2014/main" id="{4EF6DDCD-49C9-84C4-B7A8-805B297FFE6F}"/>
                </a:ext>
              </a:extLst>
            </p:cNvPr>
            <p:cNvPicPr/>
            <p:nvPr/>
          </p:nvPicPr>
          <p:blipFill>
            <a:blip r:embed="rId4" cstate="print"/>
            <a:stretch>
              <a:fillRect/>
            </a:stretch>
          </p:blipFill>
          <p:spPr>
            <a:xfrm>
              <a:off x="465975" y="289767"/>
              <a:ext cx="1743423" cy="964636"/>
            </a:xfrm>
            <a:prstGeom prst="rect">
              <a:avLst/>
            </a:prstGeom>
          </p:spPr>
        </p:pic>
        <p:pic>
          <p:nvPicPr>
            <p:cNvPr id="105" name="object 53">
              <a:extLst>
                <a:ext uri="{FF2B5EF4-FFF2-40B4-BE49-F238E27FC236}">
                  <a16:creationId xmlns:a16="http://schemas.microsoft.com/office/drawing/2014/main" id="{F04904F3-3EBF-C6E2-4F7F-2C91AD1A61CB}"/>
                </a:ext>
              </a:extLst>
            </p:cNvPr>
            <p:cNvPicPr/>
            <p:nvPr/>
          </p:nvPicPr>
          <p:blipFill>
            <a:blip r:embed="rId5" cstate="print"/>
            <a:stretch>
              <a:fillRect/>
            </a:stretch>
          </p:blipFill>
          <p:spPr>
            <a:xfrm>
              <a:off x="5177972" y="704878"/>
              <a:ext cx="1837902" cy="498225"/>
            </a:xfrm>
            <a:prstGeom prst="rect">
              <a:avLst/>
            </a:prstGeom>
          </p:spPr>
        </p:pic>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object 3"/>
          <p:cNvGrpSpPr/>
          <p:nvPr/>
        </p:nvGrpSpPr>
        <p:grpSpPr>
          <a:xfrm>
            <a:off x="685529" y="2502604"/>
            <a:ext cx="6068680" cy="399080"/>
            <a:chOff x="686104" y="2504185"/>
            <a:chExt cx="6073775" cy="399415"/>
          </a:xfrm>
        </p:grpSpPr>
        <p:pic>
          <p:nvPicPr>
            <p:cNvPr id="4" name="object 4"/>
            <p:cNvPicPr/>
            <p:nvPr/>
          </p:nvPicPr>
          <p:blipFill>
            <a:blip r:embed="rId2" cstate="print"/>
            <a:stretch>
              <a:fillRect/>
            </a:stretch>
          </p:blipFill>
          <p:spPr>
            <a:xfrm>
              <a:off x="686104" y="2504185"/>
              <a:ext cx="4122547" cy="204216"/>
            </a:xfrm>
            <a:prstGeom prst="rect">
              <a:avLst/>
            </a:prstGeom>
          </p:spPr>
        </p:pic>
        <p:pic>
          <p:nvPicPr>
            <p:cNvPr id="5" name="object 5"/>
            <p:cNvPicPr/>
            <p:nvPr/>
          </p:nvPicPr>
          <p:blipFill>
            <a:blip r:embed="rId3" cstate="print"/>
            <a:stretch>
              <a:fillRect/>
            </a:stretch>
          </p:blipFill>
          <p:spPr>
            <a:xfrm>
              <a:off x="4749673" y="2504185"/>
              <a:ext cx="2010029" cy="204216"/>
            </a:xfrm>
            <a:prstGeom prst="rect">
              <a:avLst/>
            </a:prstGeom>
          </p:spPr>
        </p:pic>
        <p:pic>
          <p:nvPicPr>
            <p:cNvPr id="6" name="object 6"/>
            <p:cNvPicPr/>
            <p:nvPr/>
          </p:nvPicPr>
          <p:blipFill>
            <a:blip r:embed="rId4" cstate="print"/>
            <a:stretch>
              <a:fillRect/>
            </a:stretch>
          </p:blipFill>
          <p:spPr>
            <a:xfrm>
              <a:off x="686104" y="2706877"/>
              <a:ext cx="2451735" cy="196596"/>
            </a:xfrm>
            <a:prstGeom prst="rect">
              <a:avLst/>
            </a:prstGeom>
          </p:spPr>
        </p:pic>
      </p:grpSp>
      <p:grpSp>
        <p:nvGrpSpPr>
          <p:cNvPr id="7" name="object 7"/>
          <p:cNvGrpSpPr/>
          <p:nvPr/>
        </p:nvGrpSpPr>
        <p:grpSpPr>
          <a:xfrm>
            <a:off x="685528" y="3107505"/>
            <a:ext cx="6112458" cy="603378"/>
            <a:chOff x="686104" y="3109594"/>
            <a:chExt cx="6117590" cy="603885"/>
          </a:xfrm>
        </p:grpSpPr>
        <p:pic>
          <p:nvPicPr>
            <p:cNvPr id="8" name="object 8"/>
            <p:cNvPicPr/>
            <p:nvPr/>
          </p:nvPicPr>
          <p:blipFill>
            <a:blip r:embed="rId5" cstate="print"/>
            <a:stretch>
              <a:fillRect/>
            </a:stretch>
          </p:blipFill>
          <p:spPr>
            <a:xfrm>
              <a:off x="686104" y="3109594"/>
              <a:ext cx="6117208" cy="204216"/>
            </a:xfrm>
            <a:prstGeom prst="rect">
              <a:avLst/>
            </a:prstGeom>
          </p:spPr>
        </p:pic>
        <p:pic>
          <p:nvPicPr>
            <p:cNvPr id="9" name="object 9"/>
            <p:cNvPicPr/>
            <p:nvPr/>
          </p:nvPicPr>
          <p:blipFill>
            <a:blip r:embed="rId6" cstate="print"/>
            <a:stretch>
              <a:fillRect/>
            </a:stretch>
          </p:blipFill>
          <p:spPr>
            <a:xfrm>
              <a:off x="686104" y="3313810"/>
              <a:ext cx="3630041" cy="204216"/>
            </a:xfrm>
            <a:prstGeom prst="rect">
              <a:avLst/>
            </a:prstGeom>
          </p:spPr>
        </p:pic>
        <p:pic>
          <p:nvPicPr>
            <p:cNvPr id="10" name="object 10"/>
            <p:cNvPicPr/>
            <p:nvPr/>
          </p:nvPicPr>
          <p:blipFill>
            <a:blip r:embed="rId7" cstate="print"/>
            <a:stretch>
              <a:fillRect/>
            </a:stretch>
          </p:blipFill>
          <p:spPr>
            <a:xfrm>
              <a:off x="4257420" y="3313810"/>
              <a:ext cx="2509901" cy="204216"/>
            </a:xfrm>
            <a:prstGeom prst="rect">
              <a:avLst/>
            </a:prstGeom>
          </p:spPr>
        </p:pic>
        <p:pic>
          <p:nvPicPr>
            <p:cNvPr id="11" name="object 11"/>
            <p:cNvPicPr/>
            <p:nvPr/>
          </p:nvPicPr>
          <p:blipFill>
            <a:blip r:embed="rId8" cstate="print"/>
            <a:stretch>
              <a:fillRect/>
            </a:stretch>
          </p:blipFill>
          <p:spPr>
            <a:xfrm>
              <a:off x="686104" y="3516502"/>
              <a:ext cx="2723261" cy="196596"/>
            </a:xfrm>
            <a:prstGeom prst="rect">
              <a:avLst/>
            </a:prstGeom>
          </p:spPr>
        </p:pic>
      </p:grpSp>
      <p:grpSp>
        <p:nvGrpSpPr>
          <p:cNvPr id="12" name="object 12"/>
          <p:cNvGrpSpPr/>
          <p:nvPr/>
        </p:nvGrpSpPr>
        <p:grpSpPr>
          <a:xfrm>
            <a:off x="685528" y="3914547"/>
            <a:ext cx="6113727" cy="798160"/>
            <a:chOff x="686104" y="3917314"/>
            <a:chExt cx="6118860" cy="798830"/>
          </a:xfrm>
        </p:grpSpPr>
        <p:pic>
          <p:nvPicPr>
            <p:cNvPr id="13" name="object 13"/>
            <p:cNvPicPr/>
            <p:nvPr/>
          </p:nvPicPr>
          <p:blipFill>
            <a:blip r:embed="rId9" cstate="print"/>
            <a:stretch>
              <a:fillRect/>
            </a:stretch>
          </p:blipFill>
          <p:spPr>
            <a:xfrm>
              <a:off x="686104" y="3917314"/>
              <a:ext cx="6118733" cy="204216"/>
            </a:xfrm>
            <a:prstGeom prst="rect">
              <a:avLst/>
            </a:prstGeom>
          </p:spPr>
        </p:pic>
        <p:pic>
          <p:nvPicPr>
            <p:cNvPr id="14" name="object 14"/>
            <p:cNvPicPr/>
            <p:nvPr/>
          </p:nvPicPr>
          <p:blipFill>
            <a:blip r:embed="rId10" cstate="print"/>
            <a:stretch>
              <a:fillRect/>
            </a:stretch>
          </p:blipFill>
          <p:spPr>
            <a:xfrm>
              <a:off x="686104" y="4121530"/>
              <a:ext cx="2760979" cy="204215"/>
            </a:xfrm>
            <a:prstGeom prst="rect">
              <a:avLst/>
            </a:prstGeom>
          </p:spPr>
        </p:pic>
        <p:pic>
          <p:nvPicPr>
            <p:cNvPr id="15" name="object 15"/>
            <p:cNvPicPr/>
            <p:nvPr/>
          </p:nvPicPr>
          <p:blipFill>
            <a:blip r:embed="rId11" cstate="print"/>
            <a:stretch>
              <a:fillRect/>
            </a:stretch>
          </p:blipFill>
          <p:spPr>
            <a:xfrm>
              <a:off x="3388486" y="4121530"/>
              <a:ext cx="3380359" cy="204215"/>
            </a:xfrm>
            <a:prstGeom prst="rect">
              <a:avLst/>
            </a:prstGeom>
          </p:spPr>
        </p:pic>
        <p:pic>
          <p:nvPicPr>
            <p:cNvPr id="16" name="object 16"/>
            <p:cNvPicPr/>
            <p:nvPr/>
          </p:nvPicPr>
          <p:blipFill>
            <a:blip r:embed="rId12" cstate="print"/>
            <a:stretch>
              <a:fillRect/>
            </a:stretch>
          </p:blipFill>
          <p:spPr>
            <a:xfrm>
              <a:off x="686104" y="4324222"/>
              <a:ext cx="2278507" cy="196596"/>
            </a:xfrm>
            <a:prstGeom prst="rect">
              <a:avLst/>
            </a:prstGeom>
          </p:spPr>
        </p:pic>
        <p:pic>
          <p:nvPicPr>
            <p:cNvPr id="17" name="object 17"/>
            <p:cNvPicPr/>
            <p:nvPr/>
          </p:nvPicPr>
          <p:blipFill>
            <a:blip r:embed="rId13" cstate="print"/>
            <a:stretch>
              <a:fillRect/>
            </a:stretch>
          </p:blipFill>
          <p:spPr>
            <a:xfrm>
              <a:off x="686104" y="4519294"/>
              <a:ext cx="566051" cy="196596"/>
            </a:xfrm>
            <a:prstGeom prst="rect">
              <a:avLst/>
            </a:prstGeom>
          </p:spPr>
        </p:pic>
        <p:pic>
          <p:nvPicPr>
            <p:cNvPr id="18" name="object 18"/>
            <p:cNvPicPr/>
            <p:nvPr/>
          </p:nvPicPr>
          <p:blipFill>
            <a:blip r:embed="rId14" cstate="print"/>
            <a:stretch>
              <a:fillRect/>
            </a:stretch>
          </p:blipFill>
          <p:spPr>
            <a:xfrm>
              <a:off x="1213408" y="4519294"/>
              <a:ext cx="2178939" cy="196596"/>
            </a:xfrm>
            <a:prstGeom prst="rect">
              <a:avLst/>
            </a:prstGeom>
          </p:spPr>
        </p:pic>
      </p:grpSp>
      <p:grpSp>
        <p:nvGrpSpPr>
          <p:cNvPr id="19" name="object 19"/>
          <p:cNvGrpSpPr/>
          <p:nvPr/>
        </p:nvGrpSpPr>
        <p:grpSpPr>
          <a:xfrm>
            <a:off x="685528" y="4908885"/>
            <a:ext cx="6112458" cy="800063"/>
            <a:chOff x="686104" y="4912486"/>
            <a:chExt cx="6117590" cy="800735"/>
          </a:xfrm>
        </p:grpSpPr>
        <p:pic>
          <p:nvPicPr>
            <p:cNvPr id="20" name="object 20"/>
            <p:cNvPicPr/>
            <p:nvPr/>
          </p:nvPicPr>
          <p:blipFill>
            <a:blip r:embed="rId15" cstate="print"/>
            <a:stretch>
              <a:fillRect/>
            </a:stretch>
          </p:blipFill>
          <p:spPr>
            <a:xfrm>
              <a:off x="686104" y="4912486"/>
              <a:ext cx="6117335" cy="204215"/>
            </a:xfrm>
            <a:prstGeom prst="rect">
              <a:avLst/>
            </a:prstGeom>
          </p:spPr>
        </p:pic>
        <p:pic>
          <p:nvPicPr>
            <p:cNvPr id="21" name="object 21"/>
            <p:cNvPicPr/>
            <p:nvPr/>
          </p:nvPicPr>
          <p:blipFill>
            <a:blip r:embed="rId16" cstate="print"/>
            <a:stretch>
              <a:fillRect/>
            </a:stretch>
          </p:blipFill>
          <p:spPr>
            <a:xfrm>
              <a:off x="686104" y="5116702"/>
              <a:ext cx="2847340" cy="204215"/>
            </a:xfrm>
            <a:prstGeom prst="rect">
              <a:avLst/>
            </a:prstGeom>
          </p:spPr>
        </p:pic>
        <p:pic>
          <p:nvPicPr>
            <p:cNvPr id="22" name="object 22"/>
            <p:cNvPicPr/>
            <p:nvPr/>
          </p:nvPicPr>
          <p:blipFill>
            <a:blip r:embed="rId17" cstate="print"/>
            <a:stretch>
              <a:fillRect/>
            </a:stretch>
          </p:blipFill>
          <p:spPr>
            <a:xfrm>
              <a:off x="3475355" y="5116702"/>
              <a:ext cx="3291967" cy="204215"/>
            </a:xfrm>
            <a:prstGeom prst="rect">
              <a:avLst/>
            </a:prstGeom>
          </p:spPr>
        </p:pic>
        <p:pic>
          <p:nvPicPr>
            <p:cNvPr id="23" name="object 23"/>
            <p:cNvPicPr/>
            <p:nvPr/>
          </p:nvPicPr>
          <p:blipFill>
            <a:blip r:embed="rId12" cstate="print"/>
            <a:stretch>
              <a:fillRect/>
            </a:stretch>
          </p:blipFill>
          <p:spPr>
            <a:xfrm>
              <a:off x="686104" y="5319648"/>
              <a:ext cx="2278507" cy="196596"/>
            </a:xfrm>
            <a:prstGeom prst="rect">
              <a:avLst/>
            </a:prstGeom>
          </p:spPr>
        </p:pic>
        <p:pic>
          <p:nvPicPr>
            <p:cNvPr id="24" name="object 24"/>
            <p:cNvPicPr/>
            <p:nvPr/>
          </p:nvPicPr>
          <p:blipFill>
            <a:blip r:embed="rId18" cstate="print"/>
            <a:stretch>
              <a:fillRect/>
            </a:stretch>
          </p:blipFill>
          <p:spPr>
            <a:xfrm>
              <a:off x="686104" y="5516244"/>
              <a:ext cx="2824733" cy="196596"/>
            </a:xfrm>
            <a:prstGeom prst="rect">
              <a:avLst/>
            </a:prstGeom>
          </p:spPr>
        </p:pic>
      </p:grpSp>
      <p:grpSp>
        <p:nvGrpSpPr>
          <p:cNvPr id="25" name="object 25"/>
          <p:cNvGrpSpPr/>
          <p:nvPr/>
        </p:nvGrpSpPr>
        <p:grpSpPr>
          <a:xfrm>
            <a:off x="685529" y="5903476"/>
            <a:ext cx="6109285" cy="603378"/>
            <a:chOff x="686104" y="5907912"/>
            <a:chExt cx="6114415" cy="603885"/>
          </a:xfrm>
        </p:grpSpPr>
        <p:pic>
          <p:nvPicPr>
            <p:cNvPr id="26" name="object 26"/>
            <p:cNvPicPr/>
            <p:nvPr/>
          </p:nvPicPr>
          <p:blipFill>
            <a:blip r:embed="rId19" cstate="print"/>
            <a:stretch>
              <a:fillRect/>
            </a:stretch>
          </p:blipFill>
          <p:spPr>
            <a:xfrm>
              <a:off x="686104" y="5907912"/>
              <a:ext cx="2531872" cy="204215"/>
            </a:xfrm>
            <a:prstGeom prst="rect">
              <a:avLst/>
            </a:prstGeom>
          </p:spPr>
        </p:pic>
        <p:pic>
          <p:nvPicPr>
            <p:cNvPr id="27" name="object 27"/>
            <p:cNvPicPr/>
            <p:nvPr/>
          </p:nvPicPr>
          <p:blipFill>
            <a:blip r:embed="rId20" cstate="print"/>
            <a:stretch>
              <a:fillRect/>
            </a:stretch>
          </p:blipFill>
          <p:spPr>
            <a:xfrm>
              <a:off x="3149218" y="5907912"/>
              <a:ext cx="134111" cy="204215"/>
            </a:xfrm>
            <a:prstGeom prst="rect">
              <a:avLst/>
            </a:prstGeom>
          </p:spPr>
        </p:pic>
        <p:pic>
          <p:nvPicPr>
            <p:cNvPr id="28" name="object 28"/>
            <p:cNvPicPr/>
            <p:nvPr/>
          </p:nvPicPr>
          <p:blipFill>
            <a:blip r:embed="rId21" cstate="print"/>
            <a:stretch>
              <a:fillRect/>
            </a:stretch>
          </p:blipFill>
          <p:spPr>
            <a:xfrm>
              <a:off x="3216274" y="5907912"/>
              <a:ext cx="3584067" cy="204215"/>
            </a:xfrm>
            <a:prstGeom prst="rect">
              <a:avLst/>
            </a:prstGeom>
          </p:spPr>
        </p:pic>
        <p:pic>
          <p:nvPicPr>
            <p:cNvPr id="29" name="object 29"/>
            <p:cNvPicPr/>
            <p:nvPr/>
          </p:nvPicPr>
          <p:blipFill>
            <a:blip r:embed="rId22" cstate="print"/>
            <a:stretch>
              <a:fillRect/>
            </a:stretch>
          </p:blipFill>
          <p:spPr>
            <a:xfrm>
              <a:off x="686104" y="6112128"/>
              <a:ext cx="484631" cy="204215"/>
            </a:xfrm>
            <a:prstGeom prst="rect">
              <a:avLst/>
            </a:prstGeom>
          </p:spPr>
        </p:pic>
        <p:pic>
          <p:nvPicPr>
            <p:cNvPr id="30" name="object 30"/>
            <p:cNvPicPr/>
            <p:nvPr/>
          </p:nvPicPr>
          <p:blipFill>
            <a:blip r:embed="rId23" cstate="print"/>
            <a:stretch>
              <a:fillRect/>
            </a:stretch>
          </p:blipFill>
          <p:spPr>
            <a:xfrm>
              <a:off x="1100632" y="6112128"/>
              <a:ext cx="5665927" cy="204215"/>
            </a:xfrm>
            <a:prstGeom prst="rect">
              <a:avLst/>
            </a:prstGeom>
          </p:spPr>
        </p:pic>
        <p:pic>
          <p:nvPicPr>
            <p:cNvPr id="31" name="object 31"/>
            <p:cNvPicPr/>
            <p:nvPr/>
          </p:nvPicPr>
          <p:blipFill>
            <a:blip r:embed="rId24" cstate="print"/>
            <a:stretch>
              <a:fillRect/>
            </a:stretch>
          </p:blipFill>
          <p:spPr>
            <a:xfrm>
              <a:off x="686104" y="6314820"/>
              <a:ext cx="1582165" cy="196596"/>
            </a:xfrm>
            <a:prstGeom prst="rect">
              <a:avLst/>
            </a:prstGeom>
          </p:spPr>
        </p:pic>
        <p:pic>
          <p:nvPicPr>
            <p:cNvPr id="32" name="object 32"/>
            <p:cNvPicPr/>
            <p:nvPr/>
          </p:nvPicPr>
          <p:blipFill>
            <a:blip r:embed="rId25" cstate="print"/>
            <a:stretch>
              <a:fillRect/>
            </a:stretch>
          </p:blipFill>
          <p:spPr>
            <a:xfrm>
              <a:off x="2207387" y="6314820"/>
              <a:ext cx="397764" cy="196596"/>
            </a:xfrm>
            <a:prstGeom prst="rect">
              <a:avLst/>
            </a:prstGeom>
          </p:spPr>
        </p:pic>
        <p:pic>
          <p:nvPicPr>
            <p:cNvPr id="33" name="object 33"/>
            <p:cNvPicPr/>
            <p:nvPr/>
          </p:nvPicPr>
          <p:blipFill>
            <a:blip r:embed="rId26" cstate="print"/>
            <a:stretch>
              <a:fillRect/>
            </a:stretch>
          </p:blipFill>
          <p:spPr>
            <a:xfrm>
              <a:off x="2513711" y="6314820"/>
              <a:ext cx="118872" cy="196596"/>
            </a:xfrm>
            <a:prstGeom prst="rect">
              <a:avLst/>
            </a:prstGeom>
          </p:spPr>
        </p:pic>
        <p:pic>
          <p:nvPicPr>
            <p:cNvPr id="34" name="object 34"/>
            <p:cNvPicPr/>
            <p:nvPr/>
          </p:nvPicPr>
          <p:blipFill>
            <a:blip r:embed="rId27" cstate="print"/>
            <a:stretch>
              <a:fillRect/>
            </a:stretch>
          </p:blipFill>
          <p:spPr>
            <a:xfrm>
              <a:off x="2573146" y="6314820"/>
              <a:ext cx="371475" cy="196596"/>
            </a:xfrm>
            <a:prstGeom prst="rect">
              <a:avLst/>
            </a:prstGeom>
          </p:spPr>
        </p:pic>
      </p:grpSp>
      <p:grpSp>
        <p:nvGrpSpPr>
          <p:cNvPr id="35" name="object 35"/>
          <p:cNvGrpSpPr/>
          <p:nvPr/>
        </p:nvGrpSpPr>
        <p:grpSpPr>
          <a:xfrm>
            <a:off x="685529" y="6702905"/>
            <a:ext cx="6079465" cy="399080"/>
            <a:chOff x="686104" y="6708013"/>
            <a:chExt cx="6084570" cy="399415"/>
          </a:xfrm>
        </p:grpSpPr>
        <p:pic>
          <p:nvPicPr>
            <p:cNvPr id="36" name="object 36"/>
            <p:cNvPicPr/>
            <p:nvPr/>
          </p:nvPicPr>
          <p:blipFill>
            <a:blip r:embed="rId28" cstate="print"/>
            <a:stretch>
              <a:fillRect/>
            </a:stretch>
          </p:blipFill>
          <p:spPr>
            <a:xfrm>
              <a:off x="686104" y="6708013"/>
              <a:ext cx="4724908" cy="204215"/>
            </a:xfrm>
            <a:prstGeom prst="rect">
              <a:avLst/>
            </a:prstGeom>
          </p:spPr>
        </p:pic>
        <p:pic>
          <p:nvPicPr>
            <p:cNvPr id="37" name="object 37"/>
            <p:cNvPicPr/>
            <p:nvPr/>
          </p:nvPicPr>
          <p:blipFill>
            <a:blip r:embed="rId29" cstate="print"/>
            <a:stretch>
              <a:fillRect/>
            </a:stretch>
          </p:blipFill>
          <p:spPr>
            <a:xfrm>
              <a:off x="5358130" y="6708013"/>
              <a:ext cx="1412240" cy="204215"/>
            </a:xfrm>
            <a:prstGeom prst="rect">
              <a:avLst/>
            </a:prstGeom>
          </p:spPr>
        </p:pic>
        <p:pic>
          <p:nvPicPr>
            <p:cNvPr id="38" name="object 38"/>
            <p:cNvPicPr/>
            <p:nvPr/>
          </p:nvPicPr>
          <p:blipFill>
            <a:blip r:embed="rId30" cstate="print"/>
            <a:stretch>
              <a:fillRect/>
            </a:stretch>
          </p:blipFill>
          <p:spPr>
            <a:xfrm>
              <a:off x="686104" y="6910705"/>
              <a:ext cx="2862199" cy="196596"/>
            </a:xfrm>
            <a:prstGeom prst="rect">
              <a:avLst/>
            </a:prstGeom>
          </p:spPr>
        </p:pic>
      </p:grpSp>
      <p:grpSp>
        <p:nvGrpSpPr>
          <p:cNvPr id="39" name="object 39"/>
          <p:cNvGrpSpPr/>
          <p:nvPr/>
        </p:nvGrpSpPr>
        <p:grpSpPr>
          <a:xfrm>
            <a:off x="685529" y="7298668"/>
            <a:ext cx="6120071" cy="799429"/>
            <a:chOff x="686104" y="7304277"/>
            <a:chExt cx="6125210" cy="800100"/>
          </a:xfrm>
        </p:grpSpPr>
        <p:pic>
          <p:nvPicPr>
            <p:cNvPr id="40" name="object 40"/>
            <p:cNvPicPr/>
            <p:nvPr/>
          </p:nvPicPr>
          <p:blipFill>
            <a:blip r:embed="rId31" cstate="print"/>
            <a:stretch>
              <a:fillRect/>
            </a:stretch>
          </p:blipFill>
          <p:spPr>
            <a:xfrm>
              <a:off x="686104" y="7304277"/>
              <a:ext cx="6124956" cy="204215"/>
            </a:xfrm>
            <a:prstGeom prst="rect">
              <a:avLst/>
            </a:prstGeom>
          </p:spPr>
        </p:pic>
        <p:pic>
          <p:nvPicPr>
            <p:cNvPr id="41" name="object 41"/>
            <p:cNvPicPr/>
            <p:nvPr/>
          </p:nvPicPr>
          <p:blipFill>
            <a:blip r:embed="rId32" cstate="print"/>
            <a:stretch>
              <a:fillRect/>
            </a:stretch>
          </p:blipFill>
          <p:spPr>
            <a:xfrm>
              <a:off x="686104" y="7508493"/>
              <a:ext cx="2728214" cy="204215"/>
            </a:xfrm>
            <a:prstGeom prst="rect">
              <a:avLst/>
            </a:prstGeom>
          </p:spPr>
        </p:pic>
        <p:pic>
          <p:nvPicPr>
            <p:cNvPr id="42" name="object 42"/>
            <p:cNvPicPr/>
            <p:nvPr/>
          </p:nvPicPr>
          <p:blipFill>
            <a:blip r:embed="rId33" cstate="print"/>
            <a:stretch>
              <a:fillRect/>
            </a:stretch>
          </p:blipFill>
          <p:spPr>
            <a:xfrm>
              <a:off x="3359530" y="7508493"/>
              <a:ext cx="3403219" cy="204215"/>
            </a:xfrm>
            <a:prstGeom prst="rect">
              <a:avLst/>
            </a:prstGeom>
          </p:spPr>
        </p:pic>
        <p:pic>
          <p:nvPicPr>
            <p:cNvPr id="43" name="object 43"/>
            <p:cNvPicPr/>
            <p:nvPr/>
          </p:nvPicPr>
          <p:blipFill>
            <a:blip r:embed="rId34" cstate="print"/>
            <a:stretch>
              <a:fillRect/>
            </a:stretch>
          </p:blipFill>
          <p:spPr>
            <a:xfrm>
              <a:off x="686104" y="7711185"/>
              <a:ext cx="1905508" cy="196595"/>
            </a:xfrm>
            <a:prstGeom prst="rect">
              <a:avLst/>
            </a:prstGeom>
          </p:spPr>
        </p:pic>
        <p:pic>
          <p:nvPicPr>
            <p:cNvPr id="44" name="object 44"/>
            <p:cNvPicPr/>
            <p:nvPr/>
          </p:nvPicPr>
          <p:blipFill>
            <a:blip r:embed="rId35" cstate="print"/>
            <a:stretch>
              <a:fillRect/>
            </a:stretch>
          </p:blipFill>
          <p:spPr>
            <a:xfrm>
              <a:off x="686104" y="7907781"/>
              <a:ext cx="2487676" cy="196595"/>
            </a:xfrm>
            <a:prstGeom prst="rect">
              <a:avLst/>
            </a:prstGeom>
          </p:spPr>
        </p:pic>
        <p:pic>
          <p:nvPicPr>
            <p:cNvPr id="45" name="object 45"/>
            <p:cNvPicPr/>
            <p:nvPr/>
          </p:nvPicPr>
          <p:blipFill>
            <a:blip r:embed="rId36" cstate="print"/>
            <a:stretch>
              <a:fillRect/>
            </a:stretch>
          </p:blipFill>
          <p:spPr>
            <a:xfrm>
              <a:off x="3108070" y="7907781"/>
              <a:ext cx="394334" cy="196595"/>
            </a:xfrm>
            <a:prstGeom prst="rect">
              <a:avLst/>
            </a:prstGeom>
          </p:spPr>
        </p:pic>
        <p:pic>
          <p:nvPicPr>
            <p:cNvPr id="46" name="object 46"/>
            <p:cNvPicPr/>
            <p:nvPr/>
          </p:nvPicPr>
          <p:blipFill>
            <a:blip r:embed="rId37" cstate="print"/>
            <a:stretch>
              <a:fillRect/>
            </a:stretch>
          </p:blipFill>
          <p:spPr>
            <a:xfrm>
              <a:off x="3423539" y="7907781"/>
              <a:ext cx="64008" cy="196595"/>
            </a:xfrm>
            <a:prstGeom prst="rect">
              <a:avLst/>
            </a:prstGeom>
          </p:spPr>
        </p:pic>
      </p:grpSp>
      <p:grpSp>
        <p:nvGrpSpPr>
          <p:cNvPr id="47" name="object 47"/>
          <p:cNvGrpSpPr/>
          <p:nvPr/>
        </p:nvGrpSpPr>
        <p:grpSpPr>
          <a:xfrm>
            <a:off x="685528" y="8293007"/>
            <a:ext cx="6112458" cy="603378"/>
            <a:chOff x="686104" y="8299450"/>
            <a:chExt cx="6117590" cy="603885"/>
          </a:xfrm>
        </p:grpSpPr>
        <p:pic>
          <p:nvPicPr>
            <p:cNvPr id="48" name="object 48"/>
            <p:cNvPicPr/>
            <p:nvPr/>
          </p:nvPicPr>
          <p:blipFill>
            <a:blip r:embed="rId38" cstate="print"/>
            <a:stretch>
              <a:fillRect/>
            </a:stretch>
          </p:blipFill>
          <p:spPr>
            <a:xfrm>
              <a:off x="686104" y="8299450"/>
              <a:ext cx="6117208" cy="204216"/>
            </a:xfrm>
            <a:prstGeom prst="rect">
              <a:avLst/>
            </a:prstGeom>
          </p:spPr>
        </p:pic>
        <p:pic>
          <p:nvPicPr>
            <p:cNvPr id="49" name="object 49"/>
            <p:cNvPicPr/>
            <p:nvPr/>
          </p:nvPicPr>
          <p:blipFill>
            <a:blip r:embed="rId39" cstate="print"/>
            <a:stretch>
              <a:fillRect/>
            </a:stretch>
          </p:blipFill>
          <p:spPr>
            <a:xfrm>
              <a:off x="686104" y="8503665"/>
              <a:ext cx="601789" cy="204215"/>
            </a:xfrm>
            <a:prstGeom prst="rect">
              <a:avLst/>
            </a:prstGeom>
          </p:spPr>
        </p:pic>
        <p:pic>
          <p:nvPicPr>
            <p:cNvPr id="50" name="object 50"/>
            <p:cNvPicPr/>
            <p:nvPr/>
          </p:nvPicPr>
          <p:blipFill>
            <a:blip r:embed="rId40" cstate="print"/>
            <a:stretch>
              <a:fillRect/>
            </a:stretch>
          </p:blipFill>
          <p:spPr>
            <a:xfrm>
              <a:off x="1245412" y="8503665"/>
              <a:ext cx="5523433" cy="204215"/>
            </a:xfrm>
            <a:prstGeom prst="rect">
              <a:avLst/>
            </a:prstGeom>
          </p:spPr>
        </p:pic>
        <p:pic>
          <p:nvPicPr>
            <p:cNvPr id="51" name="object 51"/>
            <p:cNvPicPr/>
            <p:nvPr/>
          </p:nvPicPr>
          <p:blipFill>
            <a:blip r:embed="rId41" cstate="print"/>
            <a:stretch>
              <a:fillRect/>
            </a:stretch>
          </p:blipFill>
          <p:spPr>
            <a:xfrm>
              <a:off x="686104" y="8706358"/>
              <a:ext cx="2498471" cy="196595"/>
            </a:xfrm>
            <a:prstGeom prst="rect">
              <a:avLst/>
            </a:prstGeom>
          </p:spPr>
        </p:pic>
      </p:grpSp>
      <p:pic>
        <p:nvPicPr>
          <p:cNvPr id="52" name="object 52"/>
          <p:cNvPicPr/>
          <p:nvPr/>
        </p:nvPicPr>
        <p:blipFill>
          <a:blip r:embed="rId42" cstate="print"/>
          <a:stretch>
            <a:fillRect/>
          </a:stretch>
        </p:blipFill>
        <p:spPr>
          <a:xfrm>
            <a:off x="613529" y="362744"/>
            <a:ext cx="1743423" cy="964636"/>
          </a:xfrm>
          <a:prstGeom prst="rect">
            <a:avLst/>
          </a:prstGeom>
        </p:spPr>
      </p:pic>
      <p:pic>
        <p:nvPicPr>
          <p:cNvPr id="53" name="object 53"/>
          <p:cNvPicPr/>
          <p:nvPr/>
        </p:nvPicPr>
        <p:blipFill>
          <a:blip r:embed="rId43" cstate="print"/>
          <a:stretch>
            <a:fillRect/>
          </a:stretch>
        </p:blipFill>
        <p:spPr>
          <a:xfrm>
            <a:off x="4944270" y="771442"/>
            <a:ext cx="1837902" cy="498225"/>
          </a:xfrm>
          <a:prstGeom prst="rect">
            <a:avLst/>
          </a:prstGeom>
        </p:spPr>
      </p:pic>
      <p:sp>
        <p:nvSpPr>
          <p:cNvPr id="54" name="TextBox 56">
            <a:extLst>
              <a:ext uri="{FF2B5EF4-FFF2-40B4-BE49-F238E27FC236}">
                <a16:creationId xmlns:a16="http://schemas.microsoft.com/office/drawing/2014/main" id="{4B9D9911-D1A8-AF8A-04D5-283EA0B1066B}"/>
              </a:ext>
            </a:extLst>
          </p:cNvPr>
          <p:cNvSpPr txBox="1"/>
          <p:nvPr/>
        </p:nvSpPr>
        <p:spPr>
          <a:xfrm>
            <a:off x="3972" y="1852971"/>
            <a:ext cx="7558878" cy="326564"/>
          </a:xfrm>
          <a:prstGeom prst="rect">
            <a:avLst/>
          </a:prstGeom>
        </p:spPr>
        <p:txBody>
          <a:bodyPr lIns="0" tIns="0" rIns="0" bIns="0" rtlCol="0" anchor="t">
            <a:spAutoFit/>
          </a:bodyPr>
          <a:lstStyle/>
          <a:p>
            <a:pPr algn="ctr">
              <a:lnSpc>
                <a:spcPts val="2475"/>
              </a:lnSpc>
            </a:pPr>
            <a:r>
              <a:rPr lang="en-US" sz="2500" b="1" dirty="0" err="1">
                <a:latin typeface="Agrandir Narrow Bold"/>
                <a:ea typeface="Agrandir Narrow Bold"/>
                <a:cs typeface="Agrandir Narrow Bold"/>
                <a:sym typeface="Agrandir Narrow Bold"/>
              </a:rPr>
              <a:t>Comunicações</a:t>
            </a:r>
            <a:endParaRPr lang="en-US" sz="2500" b="1" dirty="0">
              <a:latin typeface="Agrandir Narrow Bold"/>
              <a:ea typeface="Agrandir Narrow Bold"/>
              <a:cs typeface="Agrandir Narrow Bold"/>
              <a:sym typeface="Agrandir Narrow Bo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685529" y="1891992"/>
            <a:ext cx="6080734" cy="790546"/>
            <a:chOff x="686104" y="1893061"/>
            <a:chExt cx="6085840" cy="791210"/>
          </a:xfrm>
        </p:grpSpPr>
        <p:pic>
          <p:nvPicPr>
            <p:cNvPr id="3" name="object 3"/>
            <p:cNvPicPr/>
            <p:nvPr/>
          </p:nvPicPr>
          <p:blipFill>
            <a:blip r:embed="rId2" cstate="print"/>
            <a:stretch>
              <a:fillRect/>
            </a:stretch>
          </p:blipFill>
          <p:spPr>
            <a:xfrm>
              <a:off x="686104" y="1893061"/>
              <a:ext cx="2240026" cy="204216"/>
            </a:xfrm>
            <a:prstGeom prst="rect">
              <a:avLst/>
            </a:prstGeom>
          </p:spPr>
        </p:pic>
        <p:pic>
          <p:nvPicPr>
            <p:cNvPr id="4" name="object 4"/>
            <p:cNvPicPr/>
            <p:nvPr/>
          </p:nvPicPr>
          <p:blipFill>
            <a:blip r:embed="rId3" cstate="print"/>
            <a:stretch>
              <a:fillRect/>
            </a:stretch>
          </p:blipFill>
          <p:spPr>
            <a:xfrm>
              <a:off x="2867279" y="1893061"/>
              <a:ext cx="3904615" cy="204216"/>
            </a:xfrm>
            <a:prstGeom prst="rect">
              <a:avLst/>
            </a:prstGeom>
          </p:spPr>
        </p:pic>
        <p:pic>
          <p:nvPicPr>
            <p:cNvPr id="5" name="object 5"/>
            <p:cNvPicPr/>
            <p:nvPr/>
          </p:nvPicPr>
          <p:blipFill>
            <a:blip r:embed="rId4" cstate="print"/>
            <a:stretch>
              <a:fillRect/>
            </a:stretch>
          </p:blipFill>
          <p:spPr>
            <a:xfrm>
              <a:off x="686104" y="2095753"/>
              <a:ext cx="1709801" cy="196596"/>
            </a:xfrm>
            <a:prstGeom prst="rect">
              <a:avLst/>
            </a:prstGeom>
          </p:spPr>
        </p:pic>
        <p:pic>
          <p:nvPicPr>
            <p:cNvPr id="6" name="object 6"/>
            <p:cNvPicPr/>
            <p:nvPr/>
          </p:nvPicPr>
          <p:blipFill>
            <a:blip r:embed="rId5" cstate="print"/>
            <a:stretch>
              <a:fillRect/>
            </a:stretch>
          </p:blipFill>
          <p:spPr>
            <a:xfrm>
              <a:off x="686104" y="2290825"/>
              <a:ext cx="937475" cy="196596"/>
            </a:xfrm>
            <a:prstGeom prst="rect">
              <a:avLst/>
            </a:prstGeom>
          </p:spPr>
        </p:pic>
        <p:pic>
          <p:nvPicPr>
            <p:cNvPr id="7" name="object 7"/>
            <p:cNvPicPr/>
            <p:nvPr/>
          </p:nvPicPr>
          <p:blipFill>
            <a:blip r:embed="rId6" cstate="print"/>
            <a:stretch>
              <a:fillRect/>
            </a:stretch>
          </p:blipFill>
          <p:spPr>
            <a:xfrm>
              <a:off x="1556257" y="2290825"/>
              <a:ext cx="121920" cy="196596"/>
            </a:xfrm>
            <a:prstGeom prst="rect">
              <a:avLst/>
            </a:prstGeom>
          </p:spPr>
        </p:pic>
        <p:pic>
          <p:nvPicPr>
            <p:cNvPr id="8" name="object 8"/>
            <p:cNvPicPr/>
            <p:nvPr/>
          </p:nvPicPr>
          <p:blipFill>
            <a:blip r:embed="rId7" cstate="print"/>
            <a:stretch>
              <a:fillRect/>
            </a:stretch>
          </p:blipFill>
          <p:spPr>
            <a:xfrm>
              <a:off x="1617218" y="2290825"/>
              <a:ext cx="967016" cy="196596"/>
            </a:xfrm>
            <a:prstGeom prst="rect">
              <a:avLst/>
            </a:prstGeom>
          </p:spPr>
        </p:pic>
        <p:pic>
          <p:nvPicPr>
            <p:cNvPr id="9" name="object 9"/>
            <p:cNvPicPr/>
            <p:nvPr/>
          </p:nvPicPr>
          <p:blipFill>
            <a:blip r:embed="rId8" cstate="print"/>
            <a:stretch>
              <a:fillRect/>
            </a:stretch>
          </p:blipFill>
          <p:spPr>
            <a:xfrm>
              <a:off x="686104" y="2487421"/>
              <a:ext cx="1383284" cy="196596"/>
            </a:xfrm>
            <a:prstGeom prst="rect">
              <a:avLst/>
            </a:prstGeom>
          </p:spPr>
        </p:pic>
      </p:grpSp>
      <p:grpSp>
        <p:nvGrpSpPr>
          <p:cNvPr id="10" name="object 10"/>
          <p:cNvGrpSpPr/>
          <p:nvPr/>
        </p:nvGrpSpPr>
        <p:grpSpPr>
          <a:xfrm>
            <a:off x="685528" y="2878716"/>
            <a:ext cx="6113727" cy="603378"/>
            <a:chOff x="686104" y="2880613"/>
            <a:chExt cx="6118860" cy="603885"/>
          </a:xfrm>
        </p:grpSpPr>
        <p:pic>
          <p:nvPicPr>
            <p:cNvPr id="11" name="object 11"/>
            <p:cNvPicPr/>
            <p:nvPr/>
          </p:nvPicPr>
          <p:blipFill>
            <a:blip r:embed="rId9" cstate="print"/>
            <a:stretch>
              <a:fillRect/>
            </a:stretch>
          </p:blipFill>
          <p:spPr>
            <a:xfrm>
              <a:off x="686104" y="2880613"/>
              <a:ext cx="6118860" cy="204216"/>
            </a:xfrm>
            <a:prstGeom prst="rect">
              <a:avLst/>
            </a:prstGeom>
          </p:spPr>
        </p:pic>
        <p:pic>
          <p:nvPicPr>
            <p:cNvPr id="12" name="object 12"/>
            <p:cNvPicPr/>
            <p:nvPr/>
          </p:nvPicPr>
          <p:blipFill>
            <a:blip r:embed="rId10" cstate="print"/>
            <a:stretch>
              <a:fillRect/>
            </a:stretch>
          </p:blipFill>
          <p:spPr>
            <a:xfrm>
              <a:off x="686104" y="3085210"/>
              <a:ext cx="1687576" cy="204216"/>
            </a:xfrm>
            <a:prstGeom prst="rect">
              <a:avLst/>
            </a:prstGeom>
          </p:spPr>
        </p:pic>
        <p:pic>
          <p:nvPicPr>
            <p:cNvPr id="13" name="object 13"/>
            <p:cNvPicPr/>
            <p:nvPr/>
          </p:nvPicPr>
          <p:blipFill>
            <a:blip r:embed="rId11" cstate="print"/>
            <a:stretch>
              <a:fillRect/>
            </a:stretch>
          </p:blipFill>
          <p:spPr>
            <a:xfrm>
              <a:off x="2317114" y="3085210"/>
              <a:ext cx="4466971" cy="204216"/>
            </a:xfrm>
            <a:prstGeom prst="rect">
              <a:avLst/>
            </a:prstGeom>
          </p:spPr>
        </p:pic>
        <p:pic>
          <p:nvPicPr>
            <p:cNvPr id="14" name="object 14"/>
            <p:cNvPicPr/>
            <p:nvPr/>
          </p:nvPicPr>
          <p:blipFill>
            <a:blip r:embed="rId12" cstate="print"/>
            <a:stretch>
              <a:fillRect/>
            </a:stretch>
          </p:blipFill>
          <p:spPr>
            <a:xfrm>
              <a:off x="686104" y="3287902"/>
              <a:ext cx="1757045" cy="196596"/>
            </a:xfrm>
            <a:prstGeom prst="rect">
              <a:avLst/>
            </a:prstGeom>
          </p:spPr>
        </p:pic>
      </p:grpSp>
      <p:grpSp>
        <p:nvGrpSpPr>
          <p:cNvPr id="15" name="object 15"/>
          <p:cNvGrpSpPr/>
          <p:nvPr/>
        </p:nvGrpSpPr>
        <p:grpSpPr>
          <a:xfrm>
            <a:off x="685529" y="3678525"/>
            <a:ext cx="6076293" cy="399080"/>
            <a:chOff x="686104" y="3681094"/>
            <a:chExt cx="6081395" cy="399415"/>
          </a:xfrm>
        </p:grpSpPr>
        <p:pic>
          <p:nvPicPr>
            <p:cNvPr id="16" name="object 16"/>
            <p:cNvPicPr/>
            <p:nvPr/>
          </p:nvPicPr>
          <p:blipFill>
            <a:blip r:embed="rId13" cstate="print"/>
            <a:stretch>
              <a:fillRect/>
            </a:stretch>
          </p:blipFill>
          <p:spPr>
            <a:xfrm>
              <a:off x="686104" y="3681094"/>
              <a:ext cx="5824982" cy="204216"/>
            </a:xfrm>
            <a:prstGeom prst="rect">
              <a:avLst/>
            </a:prstGeom>
          </p:spPr>
        </p:pic>
        <p:pic>
          <p:nvPicPr>
            <p:cNvPr id="17" name="object 17"/>
            <p:cNvPicPr/>
            <p:nvPr/>
          </p:nvPicPr>
          <p:blipFill>
            <a:blip r:embed="rId14" cstate="print"/>
            <a:stretch>
              <a:fillRect/>
            </a:stretch>
          </p:blipFill>
          <p:spPr>
            <a:xfrm>
              <a:off x="6458712" y="3681094"/>
              <a:ext cx="308610" cy="204216"/>
            </a:xfrm>
            <a:prstGeom prst="rect">
              <a:avLst/>
            </a:prstGeom>
          </p:spPr>
        </p:pic>
        <p:pic>
          <p:nvPicPr>
            <p:cNvPr id="18" name="object 18"/>
            <p:cNvPicPr/>
            <p:nvPr/>
          </p:nvPicPr>
          <p:blipFill>
            <a:blip r:embed="rId15" cstate="print"/>
            <a:stretch>
              <a:fillRect/>
            </a:stretch>
          </p:blipFill>
          <p:spPr>
            <a:xfrm>
              <a:off x="686104" y="3883786"/>
              <a:ext cx="2101088" cy="196596"/>
            </a:xfrm>
            <a:prstGeom prst="rect">
              <a:avLst/>
            </a:prstGeom>
          </p:spPr>
        </p:pic>
      </p:grpSp>
      <p:grpSp>
        <p:nvGrpSpPr>
          <p:cNvPr id="19" name="object 19"/>
          <p:cNvGrpSpPr/>
          <p:nvPr/>
        </p:nvGrpSpPr>
        <p:grpSpPr>
          <a:xfrm>
            <a:off x="685529" y="4272387"/>
            <a:ext cx="6084541" cy="399080"/>
            <a:chOff x="686104" y="4275454"/>
            <a:chExt cx="6089650" cy="399415"/>
          </a:xfrm>
        </p:grpSpPr>
        <p:pic>
          <p:nvPicPr>
            <p:cNvPr id="20" name="object 20"/>
            <p:cNvPicPr/>
            <p:nvPr/>
          </p:nvPicPr>
          <p:blipFill>
            <a:blip r:embed="rId16" cstate="print"/>
            <a:stretch>
              <a:fillRect/>
            </a:stretch>
          </p:blipFill>
          <p:spPr>
            <a:xfrm>
              <a:off x="686104" y="4275454"/>
              <a:ext cx="3376422" cy="204215"/>
            </a:xfrm>
            <a:prstGeom prst="rect">
              <a:avLst/>
            </a:prstGeom>
          </p:spPr>
        </p:pic>
        <p:pic>
          <p:nvPicPr>
            <p:cNvPr id="21" name="object 21"/>
            <p:cNvPicPr/>
            <p:nvPr/>
          </p:nvPicPr>
          <p:blipFill>
            <a:blip r:embed="rId17" cstate="print"/>
            <a:stretch>
              <a:fillRect/>
            </a:stretch>
          </p:blipFill>
          <p:spPr>
            <a:xfrm>
              <a:off x="3996817" y="4275454"/>
              <a:ext cx="2778887" cy="204215"/>
            </a:xfrm>
            <a:prstGeom prst="rect">
              <a:avLst/>
            </a:prstGeom>
          </p:spPr>
        </p:pic>
        <p:pic>
          <p:nvPicPr>
            <p:cNvPr id="22" name="object 22"/>
            <p:cNvPicPr/>
            <p:nvPr/>
          </p:nvPicPr>
          <p:blipFill>
            <a:blip r:embed="rId18" cstate="print"/>
            <a:stretch>
              <a:fillRect/>
            </a:stretch>
          </p:blipFill>
          <p:spPr>
            <a:xfrm>
              <a:off x="686104" y="4478146"/>
              <a:ext cx="2010791" cy="196596"/>
            </a:xfrm>
            <a:prstGeom prst="rect">
              <a:avLst/>
            </a:prstGeom>
          </p:spPr>
        </p:pic>
      </p:grpSp>
      <p:grpSp>
        <p:nvGrpSpPr>
          <p:cNvPr id="23" name="object 23"/>
          <p:cNvGrpSpPr/>
          <p:nvPr/>
        </p:nvGrpSpPr>
        <p:grpSpPr>
          <a:xfrm>
            <a:off x="685528" y="4867771"/>
            <a:ext cx="6117534" cy="800063"/>
            <a:chOff x="686104" y="4871338"/>
            <a:chExt cx="6122670" cy="800735"/>
          </a:xfrm>
        </p:grpSpPr>
        <p:pic>
          <p:nvPicPr>
            <p:cNvPr id="24" name="object 24"/>
            <p:cNvPicPr/>
            <p:nvPr/>
          </p:nvPicPr>
          <p:blipFill>
            <a:blip r:embed="rId19" cstate="print"/>
            <a:stretch>
              <a:fillRect/>
            </a:stretch>
          </p:blipFill>
          <p:spPr>
            <a:xfrm>
              <a:off x="686104" y="4871338"/>
              <a:ext cx="6122162" cy="204215"/>
            </a:xfrm>
            <a:prstGeom prst="rect">
              <a:avLst/>
            </a:prstGeom>
          </p:spPr>
        </p:pic>
        <p:pic>
          <p:nvPicPr>
            <p:cNvPr id="25" name="object 25"/>
            <p:cNvPicPr/>
            <p:nvPr/>
          </p:nvPicPr>
          <p:blipFill>
            <a:blip r:embed="rId20" cstate="print"/>
            <a:stretch>
              <a:fillRect/>
            </a:stretch>
          </p:blipFill>
          <p:spPr>
            <a:xfrm>
              <a:off x="686104" y="5075554"/>
              <a:ext cx="522922" cy="204215"/>
            </a:xfrm>
            <a:prstGeom prst="rect">
              <a:avLst/>
            </a:prstGeom>
          </p:spPr>
        </p:pic>
        <p:pic>
          <p:nvPicPr>
            <p:cNvPr id="26" name="object 26"/>
            <p:cNvPicPr/>
            <p:nvPr/>
          </p:nvPicPr>
          <p:blipFill>
            <a:blip r:embed="rId21" cstate="print"/>
            <a:stretch>
              <a:fillRect/>
            </a:stretch>
          </p:blipFill>
          <p:spPr>
            <a:xfrm>
              <a:off x="1158544" y="5075554"/>
              <a:ext cx="5618683" cy="204215"/>
            </a:xfrm>
            <a:prstGeom prst="rect">
              <a:avLst/>
            </a:prstGeom>
          </p:spPr>
        </p:pic>
        <p:pic>
          <p:nvPicPr>
            <p:cNvPr id="27" name="object 27"/>
            <p:cNvPicPr/>
            <p:nvPr/>
          </p:nvPicPr>
          <p:blipFill>
            <a:blip r:embed="rId22" cstate="print"/>
            <a:stretch>
              <a:fillRect/>
            </a:stretch>
          </p:blipFill>
          <p:spPr>
            <a:xfrm>
              <a:off x="686104" y="5278500"/>
              <a:ext cx="1978279" cy="196596"/>
            </a:xfrm>
            <a:prstGeom prst="rect">
              <a:avLst/>
            </a:prstGeom>
          </p:spPr>
        </p:pic>
        <p:pic>
          <p:nvPicPr>
            <p:cNvPr id="28" name="object 28"/>
            <p:cNvPicPr/>
            <p:nvPr/>
          </p:nvPicPr>
          <p:blipFill>
            <a:blip r:embed="rId23" cstate="print"/>
            <a:stretch>
              <a:fillRect/>
            </a:stretch>
          </p:blipFill>
          <p:spPr>
            <a:xfrm>
              <a:off x="686104" y="5475096"/>
              <a:ext cx="1670304" cy="196596"/>
            </a:xfrm>
            <a:prstGeom prst="rect">
              <a:avLst/>
            </a:prstGeom>
          </p:spPr>
        </p:pic>
      </p:grpSp>
      <p:grpSp>
        <p:nvGrpSpPr>
          <p:cNvPr id="29" name="object 29"/>
          <p:cNvGrpSpPr/>
          <p:nvPr/>
        </p:nvGrpSpPr>
        <p:grpSpPr>
          <a:xfrm>
            <a:off x="685528" y="5862361"/>
            <a:ext cx="6125147" cy="1385677"/>
            <a:chOff x="686104" y="5866764"/>
            <a:chExt cx="6130290" cy="1386840"/>
          </a:xfrm>
        </p:grpSpPr>
        <p:pic>
          <p:nvPicPr>
            <p:cNvPr id="30" name="object 30"/>
            <p:cNvPicPr/>
            <p:nvPr/>
          </p:nvPicPr>
          <p:blipFill>
            <a:blip r:embed="rId24" cstate="print"/>
            <a:stretch>
              <a:fillRect/>
            </a:stretch>
          </p:blipFill>
          <p:spPr>
            <a:xfrm>
              <a:off x="686104" y="5866764"/>
              <a:ext cx="6121273" cy="204215"/>
            </a:xfrm>
            <a:prstGeom prst="rect">
              <a:avLst/>
            </a:prstGeom>
          </p:spPr>
        </p:pic>
        <p:pic>
          <p:nvPicPr>
            <p:cNvPr id="31" name="object 31"/>
            <p:cNvPicPr/>
            <p:nvPr/>
          </p:nvPicPr>
          <p:blipFill>
            <a:blip r:embed="rId25" cstate="print"/>
            <a:stretch>
              <a:fillRect/>
            </a:stretch>
          </p:blipFill>
          <p:spPr>
            <a:xfrm>
              <a:off x="686104" y="6070980"/>
              <a:ext cx="3102991" cy="204215"/>
            </a:xfrm>
            <a:prstGeom prst="rect">
              <a:avLst/>
            </a:prstGeom>
          </p:spPr>
        </p:pic>
        <p:pic>
          <p:nvPicPr>
            <p:cNvPr id="32" name="object 32"/>
            <p:cNvPicPr/>
            <p:nvPr/>
          </p:nvPicPr>
          <p:blipFill>
            <a:blip r:embed="rId26" cstate="print"/>
            <a:stretch>
              <a:fillRect/>
            </a:stretch>
          </p:blipFill>
          <p:spPr>
            <a:xfrm>
              <a:off x="3736212" y="6070980"/>
              <a:ext cx="3038728" cy="204215"/>
            </a:xfrm>
            <a:prstGeom prst="rect">
              <a:avLst/>
            </a:prstGeom>
          </p:spPr>
        </p:pic>
        <p:pic>
          <p:nvPicPr>
            <p:cNvPr id="33" name="object 33"/>
            <p:cNvPicPr/>
            <p:nvPr/>
          </p:nvPicPr>
          <p:blipFill>
            <a:blip r:embed="rId27" cstate="print"/>
            <a:stretch>
              <a:fillRect/>
            </a:stretch>
          </p:blipFill>
          <p:spPr>
            <a:xfrm>
              <a:off x="686104" y="6273672"/>
              <a:ext cx="6128258" cy="393192"/>
            </a:xfrm>
            <a:prstGeom prst="rect">
              <a:avLst/>
            </a:prstGeom>
          </p:spPr>
        </p:pic>
        <p:pic>
          <p:nvPicPr>
            <p:cNvPr id="34" name="object 34"/>
            <p:cNvPicPr/>
            <p:nvPr/>
          </p:nvPicPr>
          <p:blipFill>
            <a:blip r:embed="rId28" cstate="print"/>
            <a:stretch>
              <a:fillRect/>
            </a:stretch>
          </p:blipFill>
          <p:spPr>
            <a:xfrm>
              <a:off x="686104" y="6665340"/>
              <a:ext cx="4130548" cy="196596"/>
            </a:xfrm>
            <a:prstGeom prst="rect">
              <a:avLst/>
            </a:prstGeom>
          </p:spPr>
        </p:pic>
        <p:pic>
          <p:nvPicPr>
            <p:cNvPr id="35" name="object 35"/>
            <p:cNvPicPr/>
            <p:nvPr/>
          </p:nvPicPr>
          <p:blipFill>
            <a:blip r:embed="rId29" cstate="print"/>
            <a:stretch>
              <a:fillRect/>
            </a:stretch>
          </p:blipFill>
          <p:spPr>
            <a:xfrm>
              <a:off x="4749673" y="6665340"/>
              <a:ext cx="2066417" cy="196596"/>
            </a:xfrm>
            <a:prstGeom prst="rect">
              <a:avLst/>
            </a:prstGeom>
          </p:spPr>
        </p:pic>
        <p:pic>
          <p:nvPicPr>
            <p:cNvPr id="36" name="object 36"/>
            <p:cNvPicPr/>
            <p:nvPr/>
          </p:nvPicPr>
          <p:blipFill>
            <a:blip r:embed="rId30" cstate="print"/>
            <a:stretch>
              <a:fillRect/>
            </a:stretch>
          </p:blipFill>
          <p:spPr>
            <a:xfrm>
              <a:off x="686104" y="6861936"/>
              <a:ext cx="2866898" cy="196596"/>
            </a:xfrm>
            <a:prstGeom prst="rect">
              <a:avLst/>
            </a:prstGeom>
          </p:spPr>
        </p:pic>
        <p:pic>
          <p:nvPicPr>
            <p:cNvPr id="37" name="object 37"/>
            <p:cNvPicPr/>
            <p:nvPr/>
          </p:nvPicPr>
          <p:blipFill>
            <a:blip r:embed="rId6" cstate="print"/>
            <a:stretch>
              <a:fillRect/>
            </a:stretch>
          </p:blipFill>
          <p:spPr>
            <a:xfrm>
              <a:off x="3484498" y="6861936"/>
              <a:ext cx="121920" cy="196596"/>
            </a:xfrm>
            <a:prstGeom prst="rect">
              <a:avLst/>
            </a:prstGeom>
          </p:spPr>
        </p:pic>
        <p:pic>
          <p:nvPicPr>
            <p:cNvPr id="38" name="object 38"/>
            <p:cNvPicPr/>
            <p:nvPr/>
          </p:nvPicPr>
          <p:blipFill>
            <a:blip r:embed="rId31" cstate="print"/>
            <a:stretch>
              <a:fillRect/>
            </a:stretch>
          </p:blipFill>
          <p:spPr>
            <a:xfrm>
              <a:off x="3545712" y="6861936"/>
              <a:ext cx="235458" cy="196596"/>
            </a:xfrm>
            <a:prstGeom prst="rect">
              <a:avLst/>
            </a:prstGeom>
          </p:spPr>
        </p:pic>
        <p:pic>
          <p:nvPicPr>
            <p:cNvPr id="39" name="object 39"/>
            <p:cNvPicPr/>
            <p:nvPr/>
          </p:nvPicPr>
          <p:blipFill>
            <a:blip r:embed="rId6" cstate="print"/>
            <a:stretch>
              <a:fillRect/>
            </a:stretch>
          </p:blipFill>
          <p:spPr>
            <a:xfrm>
              <a:off x="3702684" y="6861936"/>
              <a:ext cx="121920" cy="196596"/>
            </a:xfrm>
            <a:prstGeom prst="rect">
              <a:avLst/>
            </a:prstGeom>
          </p:spPr>
        </p:pic>
        <p:pic>
          <p:nvPicPr>
            <p:cNvPr id="40" name="object 40"/>
            <p:cNvPicPr/>
            <p:nvPr/>
          </p:nvPicPr>
          <p:blipFill>
            <a:blip r:embed="rId32" cstate="print"/>
            <a:stretch>
              <a:fillRect/>
            </a:stretch>
          </p:blipFill>
          <p:spPr>
            <a:xfrm>
              <a:off x="3763645" y="6861936"/>
              <a:ext cx="3052445" cy="196596"/>
            </a:xfrm>
            <a:prstGeom prst="rect">
              <a:avLst/>
            </a:prstGeom>
          </p:spPr>
        </p:pic>
        <p:pic>
          <p:nvPicPr>
            <p:cNvPr id="41" name="object 41"/>
            <p:cNvPicPr/>
            <p:nvPr/>
          </p:nvPicPr>
          <p:blipFill>
            <a:blip r:embed="rId33" cstate="print"/>
            <a:stretch>
              <a:fillRect/>
            </a:stretch>
          </p:blipFill>
          <p:spPr>
            <a:xfrm>
              <a:off x="686104" y="7057008"/>
              <a:ext cx="585216" cy="196596"/>
            </a:xfrm>
            <a:prstGeom prst="rect">
              <a:avLst/>
            </a:prstGeom>
          </p:spPr>
        </p:pic>
      </p:grpSp>
      <p:grpSp>
        <p:nvGrpSpPr>
          <p:cNvPr id="42" name="object 42"/>
          <p:cNvGrpSpPr/>
          <p:nvPr/>
        </p:nvGrpSpPr>
        <p:grpSpPr>
          <a:xfrm>
            <a:off x="685529" y="7444850"/>
            <a:ext cx="6083272" cy="593861"/>
            <a:chOff x="686104" y="7450581"/>
            <a:chExt cx="6088380" cy="594360"/>
          </a:xfrm>
        </p:grpSpPr>
        <p:pic>
          <p:nvPicPr>
            <p:cNvPr id="43" name="object 43"/>
            <p:cNvPicPr/>
            <p:nvPr/>
          </p:nvPicPr>
          <p:blipFill>
            <a:blip r:embed="rId34" cstate="print"/>
            <a:stretch>
              <a:fillRect/>
            </a:stretch>
          </p:blipFill>
          <p:spPr>
            <a:xfrm>
              <a:off x="686104" y="7450581"/>
              <a:ext cx="4982591" cy="204215"/>
            </a:xfrm>
            <a:prstGeom prst="rect">
              <a:avLst/>
            </a:prstGeom>
          </p:spPr>
        </p:pic>
        <p:pic>
          <p:nvPicPr>
            <p:cNvPr id="44" name="object 44"/>
            <p:cNvPicPr/>
            <p:nvPr/>
          </p:nvPicPr>
          <p:blipFill>
            <a:blip r:embed="rId35" cstate="print"/>
            <a:stretch>
              <a:fillRect/>
            </a:stretch>
          </p:blipFill>
          <p:spPr>
            <a:xfrm>
              <a:off x="5618733" y="7450581"/>
              <a:ext cx="1155445" cy="204215"/>
            </a:xfrm>
            <a:prstGeom prst="rect">
              <a:avLst/>
            </a:prstGeom>
          </p:spPr>
        </p:pic>
        <p:pic>
          <p:nvPicPr>
            <p:cNvPr id="45" name="object 45"/>
            <p:cNvPicPr/>
            <p:nvPr/>
          </p:nvPicPr>
          <p:blipFill>
            <a:blip r:embed="rId36" cstate="print"/>
            <a:stretch>
              <a:fillRect/>
            </a:stretch>
          </p:blipFill>
          <p:spPr>
            <a:xfrm>
              <a:off x="686104" y="7653273"/>
              <a:ext cx="2294255" cy="196595"/>
            </a:xfrm>
            <a:prstGeom prst="rect">
              <a:avLst/>
            </a:prstGeom>
          </p:spPr>
        </p:pic>
        <p:pic>
          <p:nvPicPr>
            <p:cNvPr id="46" name="object 46"/>
            <p:cNvPicPr/>
            <p:nvPr/>
          </p:nvPicPr>
          <p:blipFill>
            <a:blip r:embed="rId18" cstate="print"/>
            <a:stretch>
              <a:fillRect/>
            </a:stretch>
          </p:blipFill>
          <p:spPr>
            <a:xfrm>
              <a:off x="686104" y="7848345"/>
              <a:ext cx="2010791" cy="196595"/>
            </a:xfrm>
            <a:prstGeom prst="rect">
              <a:avLst/>
            </a:prstGeom>
          </p:spPr>
        </p:pic>
      </p:grpSp>
      <p:grpSp>
        <p:nvGrpSpPr>
          <p:cNvPr id="47" name="object 47"/>
          <p:cNvGrpSpPr/>
          <p:nvPr/>
        </p:nvGrpSpPr>
        <p:grpSpPr>
          <a:xfrm>
            <a:off x="685529" y="8235143"/>
            <a:ext cx="6087714" cy="1428820"/>
            <a:chOff x="686104" y="8241538"/>
            <a:chExt cx="6092825" cy="1430020"/>
          </a:xfrm>
        </p:grpSpPr>
        <p:pic>
          <p:nvPicPr>
            <p:cNvPr id="48" name="object 48"/>
            <p:cNvPicPr/>
            <p:nvPr/>
          </p:nvPicPr>
          <p:blipFill>
            <a:blip r:embed="rId37" cstate="print"/>
            <a:stretch>
              <a:fillRect/>
            </a:stretch>
          </p:blipFill>
          <p:spPr>
            <a:xfrm>
              <a:off x="686104" y="8241538"/>
              <a:ext cx="4185412" cy="204216"/>
            </a:xfrm>
            <a:prstGeom prst="rect">
              <a:avLst/>
            </a:prstGeom>
          </p:spPr>
        </p:pic>
        <p:pic>
          <p:nvPicPr>
            <p:cNvPr id="49" name="object 49"/>
            <p:cNvPicPr/>
            <p:nvPr/>
          </p:nvPicPr>
          <p:blipFill>
            <a:blip r:embed="rId38" cstate="print"/>
            <a:stretch>
              <a:fillRect/>
            </a:stretch>
          </p:blipFill>
          <p:spPr>
            <a:xfrm>
              <a:off x="4807584" y="8241538"/>
              <a:ext cx="1971167" cy="204216"/>
            </a:xfrm>
            <a:prstGeom prst="rect">
              <a:avLst/>
            </a:prstGeom>
          </p:spPr>
        </p:pic>
        <p:pic>
          <p:nvPicPr>
            <p:cNvPr id="50" name="object 50"/>
            <p:cNvPicPr/>
            <p:nvPr/>
          </p:nvPicPr>
          <p:blipFill>
            <a:blip r:embed="rId39" cstate="print"/>
            <a:stretch>
              <a:fillRect/>
            </a:stretch>
          </p:blipFill>
          <p:spPr>
            <a:xfrm>
              <a:off x="686104" y="8445754"/>
              <a:ext cx="2556383" cy="204215"/>
            </a:xfrm>
            <a:prstGeom prst="rect">
              <a:avLst/>
            </a:prstGeom>
          </p:spPr>
        </p:pic>
        <p:pic>
          <p:nvPicPr>
            <p:cNvPr id="51" name="object 51"/>
            <p:cNvPicPr/>
            <p:nvPr/>
          </p:nvPicPr>
          <p:blipFill>
            <a:blip r:embed="rId40" cstate="print"/>
            <a:stretch>
              <a:fillRect/>
            </a:stretch>
          </p:blipFill>
          <p:spPr>
            <a:xfrm>
              <a:off x="3176651" y="8445754"/>
              <a:ext cx="409575" cy="204215"/>
            </a:xfrm>
            <a:prstGeom prst="rect">
              <a:avLst/>
            </a:prstGeom>
          </p:spPr>
        </p:pic>
        <p:pic>
          <p:nvPicPr>
            <p:cNvPr id="52" name="object 52"/>
            <p:cNvPicPr/>
            <p:nvPr/>
          </p:nvPicPr>
          <p:blipFill>
            <a:blip r:embed="rId41" cstate="print"/>
            <a:stretch>
              <a:fillRect/>
            </a:stretch>
          </p:blipFill>
          <p:spPr>
            <a:xfrm>
              <a:off x="3504311" y="8445754"/>
              <a:ext cx="67055" cy="204215"/>
            </a:xfrm>
            <a:prstGeom prst="rect">
              <a:avLst/>
            </a:prstGeom>
          </p:spPr>
        </p:pic>
        <p:pic>
          <p:nvPicPr>
            <p:cNvPr id="53" name="object 53"/>
            <p:cNvPicPr/>
            <p:nvPr/>
          </p:nvPicPr>
          <p:blipFill>
            <a:blip r:embed="rId42" cstate="print"/>
            <a:stretch>
              <a:fillRect/>
            </a:stretch>
          </p:blipFill>
          <p:spPr>
            <a:xfrm>
              <a:off x="686104" y="8649970"/>
              <a:ext cx="2787269" cy="204215"/>
            </a:xfrm>
            <a:prstGeom prst="rect">
              <a:avLst/>
            </a:prstGeom>
          </p:spPr>
        </p:pic>
        <p:pic>
          <p:nvPicPr>
            <p:cNvPr id="54" name="object 54"/>
            <p:cNvPicPr/>
            <p:nvPr/>
          </p:nvPicPr>
          <p:blipFill>
            <a:blip r:embed="rId43" cstate="print"/>
            <a:stretch>
              <a:fillRect/>
            </a:stretch>
          </p:blipFill>
          <p:spPr>
            <a:xfrm>
              <a:off x="686104" y="8854186"/>
              <a:ext cx="1671574" cy="204216"/>
            </a:xfrm>
            <a:prstGeom prst="rect">
              <a:avLst/>
            </a:prstGeom>
          </p:spPr>
        </p:pic>
        <p:pic>
          <p:nvPicPr>
            <p:cNvPr id="55" name="object 55"/>
            <p:cNvPicPr/>
            <p:nvPr/>
          </p:nvPicPr>
          <p:blipFill>
            <a:blip r:embed="rId44" cstate="print"/>
            <a:stretch>
              <a:fillRect/>
            </a:stretch>
          </p:blipFill>
          <p:spPr>
            <a:xfrm>
              <a:off x="686104" y="9058402"/>
              <a:ext cx="1779143" cy="204215"/>
            </a:xfrm>
            <a:prstGeom prst="rect">
              <a:avLst/>
            </a:prstGeom>
          </p:spPr>
        </p:pic>
        <p:pic>
          <p:nvPicPr>
            <p:cNvPr id="56" name="object 56"/>
            <p:cNvPicPr/>
            <p:nvPr/>
          </p:nvPicPr>
          <p:blipFill>
            <a:blip r:embed="rId45" cstate="print"/>
            <a:stretch>
              <a:fillRect/>
            </a:stretch>
          </p:blipFill>
          <p:spPr>
            <a:xfrm>
              <a:off x="2399411" y="9058402"/>
              <a:ext cx="411480" cy="204215"/>
            </a:xfrm>
            <a:prstGeom prst="rect">
              <a:avLst/>
            </a:prstGeom>
          </p:spPr>
        </p:pic>
        <p:pic>
          <p:nvPicPr>
            <p:cNvPr id="57" name="object 57"/>
            <p:cNvPicPr/>
            <p:nvPr/>
          </p:nvPicPr>
          <p:blipFill>
            <a:blip r:embed="rId46" cstate="print"/>
            <a:stretch>
              <a:fillRect/>
            </a:stretch>
          </p:blipFill>
          <p:spPr>
            <a:xfrm>
              <a:off x="2728595" y="9058402"/>
              <a:ext cx="70104" cy="204215"/>
            </a:xfrm>
            <a:prstGeom prst="rect">
              <a:avLst/>
            </a:prstGeom>
          </p:spPr>
        </p:pic>
        <p:pic>
          <p:nvPicPr>
            <p:cNvPr id="58" name="object 58"/>
            <p:cNvPicPr/>
            <p:nvPr/>
          </p:nvPicPr>
          <p:blipFill>
            <a:blip r:embed="rId47" cstate="print"/>
            <a:stretch>
              <a:fillRect/>
            </a:stretch>
          </p:blipFill>
          <p:spPr>
            <a:xfrm>
              <a:off x="686104" y="9262567"/>
              <a:ext cx="1628775" cy="204215"/>
            </a:xfrm>
            <a:prstGeom prst="rect">
              <a:avLst/>
            </a:prstGeom>
          </p:spPr>
        </p:pic>
        <p:pic>
          <p:nvPicPr>
            <p:cNvPr id="59" name="object 59"/>
            <p:cNvPicPr/>
            <p:nvPr/>
          </p:nvPicPr>
          <p:blipFill>
            <a:blip r:embed="rId40" cstate="print"/>
            <a:stretch>
              <a:fillRect/>
            </a:stretch>
          </p:blipFill>
          <p:spPr>
            <a:xfrm>
              <a:off x="2247010" y="9262567"/>
              <a:ext cx="409575" cy="204215"/>
            </a:xfrm>
            <a:prstGeom prst="rect">
              <a:avLst/>
            </a:prstGeom>
          </p:spPr>
        </p:pic>
        <p:pic>
          <p:nvPicPr>
            <p:cNvPr id="60" name="object 60"/>
            <p:cNvPicPr/>
            <p:nvPr/>
          </p:nvPicPr>
          <p:blipFill>
            <a:blip r:embed="rId46" cstate="print"/>
            <a:stretch>
              <a:fillRect/>
            </a:stretch>
          </p:blipFill>
          <p:spPr>
            <a:xfrm>
              <a:off x="2574670" y="9262567"/>
              <a:ext cx="70104" cy="204215"/>
            </a:xfrm>
            <a:prstGeom prst="rect">
              <a:avLst/>
            </a:prstGeom>
          </p:spPr>
        </p:pic>
        <p:pic>
          <p:nvPicPr>
            <p:cNvPr id="61" name="object 61"/>
            <p:cNvPicPr/>
            <p:nvPr/>
          </p:nvPicPr>
          <p:blipFill>
            <a:blip r:embed="rId48" cstate="print"/>
            <a:stretch>
              <a:fillRect/>
            </a:stretch>
          </p:blipFill>
          <p:spPr>
            <a:xfrm>
              <a:off x="686104" y="9467088"/>
              <a:ext cx="1772031" cy="204215"/>
            </a:xfrm>
            <a:prstGeom prst="rect">
              <a:avLst/>
            </a:prstGeom>
          </p:spPr>
        </p:pic>
        <p:pic>
          <p:nvPicPr>
            <p:cNvPr id="62" name="object 62"/>
            <p:cNvPicPr/>
            <p:nvPr/>
          </p:nvPicPr>
          <p:blipFill>
            <a:blip r:embed="rId40" cstate="print"/>
            <a:stretch>
              <a:fillRect/>
            </a:stretch>
          </p:blipFill>
          <p:spPr>
            <a:xfrm>
              <a:off x="2394839" y="9467088"/>
              <a:ext cx="409575" cy="204215"/>
            </a:xfrm>
            <a:prstGeom prst="rect">
              <a:avLst/>
            </a:prstGeom>
          </p:spPr>
        </p:pic>
        <p:pic>
          <p:nvPicPr>
            <p:cNvPr id="63" name="object 63"/>
            <p:cNvPicPr/>
            <p:nvPr/>
          </p:nvPicPr>
          <p:blipFill>
            <a:blip r:embed="rId46" cstate="print"/>
            <a:stretch>
              <a:fillRect/>
            </a:stretch>
          </p:blipFill>
          <p:spPr>
            <a:xfrm>
              <a:off x="2722498" y="9467088"/>
              <a:ext cx="70104" cy="204215"/>
            </a:xfrm>
            <a:prstGeom prst="rect">
              <a:avLst/>
            </a:prstGeom>
          </p:spPr>
        </p:pic>
      </p:grpSp>
      <p:grpSp>
        <p:nvGrpSpPr>
          <p:cNvPr id="66" name="Agrupar 65">
            <a:extLst>
              <a:ext uri="{FF2B5EF4-FFF2-40B4-BE49-F238E27FC236}">
                <a16:creationId xmlns:a16="http://schemas.microsoft.com/office/drawing/2014/main" id="{98816E7D-1258-840C-6612-7AEA7ACBBC15}"/>
              </a:ext>
            </a:extLst>
          </p:cNvPr>
          <p:cNvGrpSpPr/>
          <p:nvPr/>
        </p:nvGrpSpPr>
        <p:grpSpPr>
          <a:xfrm>
            <a:off x="613529" y="362744"/>
            <a:ext cx="6168643" cy="964636"/>
            <a:chOff x="613529" y="362744"/>
            <a:chExt cx="6168643" cy="964636"/>
          </a:xfrm>
        </p:grpSpPr>
        <p:pic>
          <p:nvPicPr>
            <p:cNvPr id="64" name="object 52">
              <a:extLst>
                <a:ext uri="{FF2B5EF4-FFF2-40B4-BE49-F238E27FC236}">
                  <a16:creationId xmlns:a16="http://schemas.microsoft.com/office/drawing/2014/main" id="{2BF6CC3A-66FE-93E4-C250-B3C581860105}"/>
                </a:ext>
              </a:extLst>
            </p:cNvPr>
            <p:cNvPicPr/>
            <p:nvPr/>
          </p:nvPicPr>
          <p:blipFill>
            <a:blip r:embed="rId49" cstate="print"/>
            <a:stretch>
              <a:fillRect/>
            </a:stretch>
          </p:blipFill>
          <p:spPr>
            <a:xfrm>
              <a:off x="613529" y="362744"/>
              <a:ext cx="1743423" cy="964636"/>
            </a:xfrm>
            <a:prstGeom prst="rect">
              <a:avLst/>
            </a:prstGeom>
          </p:spPr>
        </p:pic>
        <p:pic>
          <p:nvPicPr>
            <p:cNvPr id="65" name="object 53">
              <a:extLst>
                <a:ext uri="{FF2B5EF4-FFF2-40B4-BE49-F238E27FC236}">
                  <a16:creationId xmlns:a16="http://schemas.microsoft.com/office/drawing/2014/main" id="{33628422-AD8E-4B9C-EDD4-D618569AB728}"/>
                </a:ext>
              </a:extLst>
            </p:cNvPr>
            <p:cNvPicPr/>
            <p:nvPr/>
          </p:nvPicPr>
          <p:blipFill>
            <a:blip r:embed="rId50" cstate="print"/>
            <a:stretch>
              <a:fillRect/>
            </a:stretch>
          </p:blipFill>
          <p:spPr>
            <a:xfrm>
              <a:off x="4944270" y="771442"/>
              <a:ext cx="1837902" cy="498225"/>
            </a:xfrm>
            <a:prstGeom prst="rect">
              <a:avLst/>
            </a:prstGeom>
          </p:spPr>
        </p:pic>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685529" y="1891992"/>
            <a:ext cx="6121340" cy="994845"/>
            <a:chOff x="686104" y="1893061"/>
            <a:chExt cx="6126480" cy="995680"/>
          </a:xfrm>
        </p:grpSpPr>
        <p:pic>
          <p:nvPicPr>
            <p:cNvPr id="3" name="object 3"/>
            <p:cNvPicPr/>
            <p:nvPr/>
          </p:nvPicPr>
          <p:blipFill>
            <a:blip r:embed="rId2" cstate="print"/>
            <a:stretch>
              <a:fillRect/>
            </a:stretch>
          </p:blipFill>
          <p:spPr>
            <a:xfrm>
              <a:off x="686104" y="1893061"/>
              <a:ext cx="6119749" cy="204216"/>
            </a:xfrm>
            <a:prstGeom prst="rect">
              <a:avLst/>
            </a:prstGeom>
          </p:spPr>
        </p:pic>
        <p:pic>
          <p:nvPicPr>
            <p:cNvPr id="4" name="object 4"/>
            <p:cNvPicPr/>
            <p:nvPr/>
          </p:nvPicPr>
          <p:blipFill>
            <a:blip r:embed="rId3" cstate="print"/>
            <a:stretch>
              <a:fillRect/>
            </a:stretch>
          </p:blipFill>
          <p:spPr>
            <a:xfrm>
              <a:off x="686104" y="2097277"/>
              <a:ext cx="2826639" cy="204216"/>
            </a:xfrm>
            <a:prstGeom prst="rect">
              <a:avLst/>
            </a:prstGeom>
          </p:spPr>
        </p:pic>
        <p:pic>
          <p:nvPicPr>
            <p:cNvPr id="5" name="object 5"/>
            <p:cNvPicPr/>
            <p:nvPr/>
          </p:nvPicPr>
          <p:blipFill>
            <a:blip r:embed="rId4" cstate="print"/>
            <a:stretch>
              <a:fillRect/>
            </a:stretch>
          </p:blipFill>
          <p:spPr>
            <a:xfrm>
              <a:off x="3446398" y="2097277"/>
              <a:ext cx="3324732" cy="204216"/>
            </a:xfrm>
            <a:prstGeom prst="rect">
              <a:avLst/>
            </a:prstGeom>
          </p:spPr>
        </p:pic>
        <p:pic>
          <p:nvPicPr>
            <p:cNvPr id="6" name="object 6"/>
            <p:cNvPicPr/>
            <p:nvPr/>
          </p:nvPicPr>
          <p:blipFill>
            <a:blip r:embed="rId5" cstate="print"/>
            <a:stretch>
              <a:fillRect/>
            </a:stretch>
          </p:blipFill>
          <p:spPr>
            <a:xfrm>
              <a:off x="686104" y="2299969"/>
              <a:ext cx="2518791" cy="196596"/>
            </a:xfrm>
            <a:prstGeom prst="rect">
              <a:avLst/>
            </a:prstGeom>
          </p:spPr>
        </p:pic>
        <p:pic>
          <p:nvPicPr>
            <p:cNvPr id="7" name="object 7"/>
            <p:cNvPicPr/>
            <p:nvPr/>
          </p:nvPicPr>
          <p:blipFill>
            <a:blip r:embed="rId6" cstate="print"/>
            <a:stretch>
              <a:fillRect/>
            </a:stretch>
          </p:blipFill>
          <p:spPr>
            <a:xfrm>
              <a:off x="3140074" y="2299969"/>
              <a:ext cx="394335" cy="196596"/>
            </a:xfrm>
            <a:prstGeom prst="rect">
              <a:avLst/>
            </a:prstGeom>
          </p:spPr>
        </p:pic>
        <p:pic>
          <p:nvPicPr>
            <p:cNvPr id="8" name="object 8"/>
            <p:cNvPicPr/>
            <p:nvPr/>
          </p:nvPicPr>
          <p:blipFill>
            <a:blip r:embed="rId7" cstate="print"/>
            <a:stretch>
              <a:fillRect/>
            </a:stretch>
          </p:blipFill>
          <p:spPr>
            <a:xfrm>
              <a:off x="3455542" y="2299969"/>
              <a:ext cx="1854327" cy="196596"/>
            </a:xfrm>
            <a:prstGeom prst="rect">
              <a:avLst/>
            </a:prstGeom>
          </p:spPr>
        </p:pic>
        <p:pic>
          <p:nvPicPr>
            <p:cNvPr id="9" name="object 9"/>
            <p:cNvPicPr/>
            <p:nvPr/>
          </p:nvPicPr>
          <p:blipFill>
            <a:blip r:embed="rId6" cstate="print"/>
            <a:stretch>
              <a:fillRect/>
            </a:stretch>
          </p:blipFill>
          <p:spPr>
            <a:xfrm>
              <a:off x="5248401" y="2299969"/>
              <a:ext cx="394335" cy="196596"/>
            </a:xfrm>
            <a:prstGeom prst="rect">
              <a:avLst/>
            </a:prstGeom>
          </p:spPr>
        </p:pic>
        <p:pic>
          <p:nvPicPr>
            <p:cNvPr id="10" name="object 10"/>
            <p:cNvPicPr/>
            <p:nvPr/>
          </p:nvPicPr>
          <p:blipFill>
            <a:blip r:embed="rId8" cstate="print"/>
            <a:stretch>
              <a:fillRect/>
            </a:stretch>
          </p:blipFill>
          <p:spPr>
            <a:xfrm>
              <a:off x="5563869" y="2299969"/>
              <a:ext cx="1248397" cy="196596"/>
            </a:xfrm>
            <a:prstGeom prst="rect">
              <a:avLst/>
            </a:prstGeom>
          </p:spPr>
        </p:pic>
        <p:pic>
          <p:nvPicPr>
            <p:cNvPr id="11" name="object 11"/>
            <p:cNvPicPr/>
            <p:nvPr/>
          </p:nvPicPr>
          <p:blipFill>
            <a:blip r:embed="rId9" cstate="print"/>
            <a:stretch>
              <a:fillRect/>
            </a:stretch>
          </p:blipFill>
          <p:spPr>
            <a:xfrm>
              <a:off x="686104" y="2495041"/>
              <a:ext cx="501611" cy="196596"/>
            </a:xfrm>
            <a:prstGeom prst="rect">
              <a:avLst/>
            </a:prstGeom>
          </p:spPr>
        </p:pic>
        <p:pic>
          <p:nvPicPr>
            <p:cNvPr id="12" name="object 12"/>
            <p:cNvPicPr/>
            <p:nvPr/>
          </p:nvPicPr>
          <p:blipFill>
            <a:blip r:embed="rId6" cstate="print"/>
            <a:stretch>
              <a:fillRect/>
            </a:stretch>
          </p:blipFill>
          <p:spPr>
            <a:xfrm>
              <a:off x="1125016" y="2495041"/>
              <a:ext cx="394334" cy="196596"/>
            </a:xfrm>
            <a:prstGeom prst="rect">
              <a:avLst/>
            </a:prstGeom>
          </p:spPr>
        </p:pic>
        <p:pic>
          <p:nvPicPr>
            <p:cNvPr id="13" name="object 13"/>
            <p:cNvPicPr/>
            <p:nvPr/>
          </p:nvPicPr>
          <p:blipFill>
            <a:blip r:embed="rId10" cstate="print"/>
            <a:stretch>
              <a:fillRect/>
            </a:stretch>
          </p:blipFill>
          <p:spPr>
            <a:xfrm>
              <a:off x="1440433" y="2495041"/>
              <a:ext cx="1751456" cy="196596"/>
            </a:xfrm>
            <a:prstGeom prst="rect">
              <a:avLst/>
            </a:prstGeom>
          </p:spPr>
        </p:pic>
        <p:pic>
          <p:nvPicPr>
            <p:cNvPr id="14" name="object 14"/>
            <p:cNvPicPr/>
            <p:nvPr/>
          </p:nvPicPr>
          <p:blipFill>
            <a:blip r:embed="rId6" cstate="print"/>
            <a:stretch>
              <a:fillRect/>
            </a:stretch>
          </p:blipFill>
          <p:spPr>
            <a:xfrm>
              <a:off x="3135502" y="2495041"/>
              <a:ext cx="394335" cy="196596"/>
            </a:xfrm>
            <a:prstGeom prst="rect">
              <a:avLst/>
            </a:prstGeom>
          </p:spPr>
        </p:pic>
        <p:pic>
          <p:nvPicPr>
            <p:cNvPr id="15" name="object 15"/>
            <p:cNvPicPr/>
            <p:nvPr/>
          </p:nvPicPr>
          <p:blipFill>
            <a:blip r:embed="rId11" cstate="print"/>
            <a:stretch>
              <a:fillRect/>
            </a:stretch>
          </p:blipFill>
          <p:spPr>
            <a:xfrm>
              <a:off x="3450970" y="2495041"/>
              <a:ext cx="3359023" cy="196596"/>
            </a:xfrm>
            <a:prstGeom prst="rect">
              <a:avLst/>
            </a:prstGeom>
          </p:spPr>
        </p:pic>
        <p:pic>
          <p:nvPicPr>
            <p:cNvPr id="16" name="object 16"/>
            <p:cNvPicPr/>
            <p:nvPr/>
          </p:nvPicPr>
          <p:blipFill>
            <a:blip r:embed="rId12" cstate="print"/>
            <a:stretch>
              <a:fillRect/>
            </a:stretch>
          </p:blipFill>
          <p:spPr>
            <a:xfrm>
              <a:off x="686104" y="2691637"/>
              <a:ext cx="1021765" cy="196596"/>
            </a:xfrm>
            <a:prstGeom prst="rect">
              <a:avLst/>
            </a:prstGeom>
          </p:spPr>
        </p:pic>
      </p:grpSp>
      <p:grpSp>
        <p:nvGrpSpPr>
          <p:cNvPr id="17" name="object 17"/>
          <p:cNvGrpSpPr/>
          <p:nvPr/>
        </p:nvGrpSpPr>
        <p:grpSpPr>
          <a:xfrm>
            <a:off x="685528" y="3083141"/>
            <a:ext cx="6114996" cy="994845"/>
            <a:chOff x="686104" y="3085210"/>
            <a:chExt cx="6120130" cy="995680"/>
          </a:xfrm>
        </p:grpSpPr>
        <p:pic>
          <p:nvPicPr>
            <p:cNvPr id="18" name="object 18"/>
            <p:cNvPicPr/>
            <p:nvPr/>
          </p:nvPicPr>
          <p:blipFill>
            <a:blip r:embed="rId13" cstate="print"/>
            <a:stretch>
              <a:fillRect/>
            </a:stretch>
          </p:blipFill>
          <p:spPr>
            <a:xfrm>
              <a:off x="686104" y="3085210"/>
              <a:ext cx="6120003" cy="204216"/>
            </a:xfrm>
            <a:prstGeom prst="rect">
              <a:avLst/>
            </a:prstGeom>
          </p:spPr>
        </p:pic>
        <p:pic>
          <p:nvPicPr>
            <p:cNvPr id="19" name="object 19"/>
            <p:cNvPicPr/>
            <p:nvPr/>
          </p:nvPicPr>
          <p:blipFill>
            <a:blip r:embed="rId14" cstate="print"/>
            <a:stretch>
              <a:fillRect/>
            </a:stretch>
          </p:blipFill>
          <p:spPr>
            <a:xfrm>
              <a:off x="686104" y="3289426"/>
              <a:ext cx="760641" cy="204216"/>
            </a:xfrm>
            <a:prstGeom prst="rect">
              <a:avLst/>
            </a:prstGeom>
          </p:spPr>
        </p:pic>
        <p:pic>
          <p:nvPicPr>
            <p:cNvPr id="20" name="object 20"/>
            <p:cNvPicPr/>
            <p:nvPr/>
          </p:nvPicPr>
          <p:blipFill>
            <a:blip r:embed="rId15" cstate="print"/>
            <a:stretch>
              <a:fillRect/>
            </a:stretch>
          </p:blipFill>
          <p:spPr>
            <a:xfrm>
              <a:off x="1390141" y="3289426"/>
              <a:ext cx="5387086" cy="204216"/>
            </a:xfrm>
            <a:prstGeom prst="rect">
              <a:avLst/>
            </a:prstGeom>
          </p:spPr>
        </p:pic>
        <p:pic>
          <p:nvPicPr>
            <p:cNvPr id="21" name="object 21"/>
            <p:cNvPicPr/>
            <p:nvPr/>
          </p:nvPicPr>
          <p:blipFill>
            <a:blip r:embed="rId16" cstate="print"/>
            <a:stretch>
              <a:fillRect/>
            </a:stretch>
          </p:blipFill>
          <p:spPr>
            <a:xfrm>
              <a:off x="686104" y="3492118"/>
              <a:ext cx="1415669" cy="196596"/>
            </a:xfrm>
            <a:prstGeom prst="rect">
              <a:avLst/>
            </a:prstGeom>
          </p:spPr>
        </p:pic>
        <p:pic>
          <p:nvPicPr>
            <p:cNvPr id="22" name="object 22"/>
            <p:cNvPicPr/>
            <p:nvPr/>
          </p:nvPicPr>
          <p:blipFill>
            <a:blip r:embed="rId17" cstate="print"/>
            <a:stretch>
              <a:fillRect/>
            </a:stretch>
          </p:blipFill>
          <p:spPr>
            <a:xfrm>
              <a:off x="686104" y="3687190"/>
              <a:ext cx="2796667" cy="196596"/>
            </a:xfrm>
            <a:prstGeom prst="rect">
              <a:avLst/>
            </a:prstGeom>
          </p:spPr>
        </p:pic>
        <p:pic>
          <p:nvPicPr>
            <p:cNvPr id="23" name="object 23"/>
            <p:cNvPicPr/>
            <p:nvPr/>
          </p:nvPicPr>
          <p:blipFill>
            <a:blip r:embed="rId18" cstate="print"/>
            <a:stretch>
              <a:fillRect/>
            </a:stretch>
          </p:blipFill>
          <p:spPr>
            <a:xfrm>
              <a:off x="718108" y="3883786"/>
              <a:ext cx="2562606" cy="196596"/>
            </a:xfrm>
            <a:prstGeom prst="rect">
              <a:avLst/>
            </a:prstGeom>
          </p:spPr>
        </p:pic>
      </p:grpSp>
      <p:grpSp>
        <p:nvGrpSpPr>
          <p:cNvPr id="24" name="object 24"/>
          <p:cNvGrpSpPr/>
          <p:nvPr/>
        </p:nvGrpSpPr>
        <p:grpSpPr>
          <a:xfrm>
            <a:off x="685528" y="4272386"/>
            <a:ext cx="6088348" cy="987231"/>
            <a:chOff x="686104" y="4275454"/>
            <a:chExt cx="6093460" cy="988060"/>
          </a:xfrm>
        </p:grpSpPr>
        <p:pic>
          <p:nvPicPr>
            <p:cNvPr id="25" name="object 25"/>
            <p:cNvPicPr/>
            <p:nvPr/>
          </p:nvPicPr>
          <p:blipFill>
            <a:blip r:embed="rId19" cstate="print"/>
            <a:stretch>
              <a:fillRect/>
            </a:stretch>
          </p:blipFill>
          <p:spPr>
            <a:xfrm>
              <a:off x="686104" y="4275454"/>
              <a:ext cx="5251958" cy="204215"/>
            </a:xfrm>
            <a:prstGeom prst="rect">
              <a:avLst/>
            </a:prstGeom>
          </p:spPr>
        </p:pic>
        <p:pic>
          <p:nvPicPr>
            <p:cNvPr id="26" name="object 26"/>
            <p:cNvPicPr/>
            <p:nvPr/>
          </p:nvPicPr>
          <p:blipFill>
            <a:blip r:embed="rId20" cstate="print"/>
            <a:stretch>
              <a:fillRect/>
            </a:stretch>
          </p:blipFill>
          <p:spPr>
            <a:xfrm>
              <a:off x="5879337" y="4275454"/>
              <a:ext cx="900176" cy="204215"/>
            </a:xfrm>
            <a:prstGeom prst="rect">
              <a:avLst/>
            </a:prstGeom>
          </p:spPr>
        </p:pic>
        <p:pic>
          <p:nvPicPr>
            <p:cNvPr id="27" name="object 27"/>
            <p:cNvPicPr/>
            <p:nvPr/>
          </p:nvPicPr>
          <p:blipFill>
            <a:blip r:embed="rId21" cstate="print"/>
            <a:stretch>
              <a:fillRect/>
            </a:stretch>
          </p:blipFill>
          <p:spPr>
            <a:xfrm>
              <a:off x="686104" y="4478146"/>
              <a:ext cx="2515870" cy="196596"/>
            </a:xfrm>
            <a:prstGeom prst="rect">
              <a:avLst/>
            </a:prstGeom>
          </p:spPr>
        </p:pic>
        <p:pic>
          <p:nvPicPr>
            <p:cNvPr id="28" name="object 28"/>
            <p:cNvPicPr/>
            <p:nvPr/>
          </p:nvPicPr>
          <p:blipFill>
            <a:blip r:embed="rId22" cstate="print"/>
            <a:stretch>
              <a:fillRect/>
            </a:stretch>
          </p:blipFill>
          <p:spPr>
            <a:xfrm>
              <a:off x="3135502" y="4478146"/>
              <a:ext cx="121920" cy="196596"/>
            </a:xfrm>
            <a:prstGeom prst="rect">
              <a:avLst/>
            </a:prstGeom>
          </p:spPr>
        </p:pic>
        <p:pic>
          <p:nvPicPr>
            <p:cNvPr id="29" name="object 29"/>
            <p:cNvPicPr/>
            <p:nvPr/>
          </p:nvPicPr>
          <p:blipFill>
            <a:blip r:embed="rId23" cstate="print"/>
            <a:stretch>
              <a:fillRect/>
            </a:stretch>
          </p:blipFill>
          <p:spPr>
            <a:xfrm>
              <a:off x="3196462" y="4478146"/>
              <a:ext cx="276225" cy="196596"/>
            </a:xfrm>
            <a:prstGeom prst="rect">
              <a:avLst/>
            </a:prstGeom>
          </p:spPr>
        </p:pic>
        <p:pic>
          <p:nvPicPr>
            <p:cNvPr id="30" name="object 30"/>
            <p:cNvPicPr/>
            <p:nvPr/>
          </p:nvPicPr>
          <p:blipFill>
            <a:blip r:embed="rId24" cstate="print"/>
            <a:stretch>
              <a:fillRect/>
            </a:stretch>
          </p:blipFill>
          <p:spPr>
            <a:xfrm>
              <a:off x="686104" y="4674742"/>
              <a:ext cx="1838325" cy="196596"/>
            </a:xfrm>
            <a:prstGeom prst="rect">
              <a:avLst/>
            </a:prstGeom>
          </p:spPr>
        </p:pic>
        <p:pic>
          <p:nvPicPr>
            <p:cNvPr id="31" name="object 31"/>
            <p:cNvPicPr/>
            <p:nvPr/>
          </p:nvPicPr>
          <p:blipFill>
            <a:blip r:embed="rId22" cstate="print"/>
            <a:stretch>
              <a:fillRect/>
            </a:stretch>
          </p:blipFill>
          <p:spPr>
            <a:xfrm>
              <a:off x="2458846" y="4674742"/>
              <a:ext cx="121919" cy="196596"/>
            </a:xfrm>
            <a:prstGeom prst="rect">
              <a:avLst/>
            </a:prstGeom>
          </p:spPr>
        </p:pic>
        <p:pic>
          <p:nvPicPr>
            <p:cNvPr id="32" name="object 32"/>
            <p:cNvPicPr/>
            <p:nvPr/>
          </p:nvPicPr>
          <p:blipFill>
            <a:blip r:embed="rId25" cstate="print"/>
            <a:stretch>
              <a:fillRect/>
            </a:stretch>
          </p:blipFill>
          <p:spPr>
            <a:xfrm>
              <a:off x="2519806" y="4674742"/>
              <a:ext cx="251968" cy="196596"/>
            </a:xfrm>
            <a:prstGeom prst="rect">
              <a:avLst/>
            </a:prstGeom>
          </p:spPr>
        </p:pic>
        <p:pic>
          <p:nvPicPr>
            <p:cNvPr id="33" name="object 33"/>
            <p:cNvPicPr/>
            <p:nvPr/>
          </p:nvPicPr>
          <p:blipFill>
            <a:blip r:embed="rId26" cstate="print"/>
            <a:stretch>
              <a:fillRect/>
            </a:stretch>
          </p:blipFill>
          <p:spPr>
            <a:xfrm>
              <a:off x="686104" y="4869814"/>
              <a:ext cx="2828036" cy="196596"/>
            </a:xfrm>
            <a:prstGeom prst="rect">
              <a:avLst/>
            </a:prstGeom>
          </p:spPr>
        </p:pic>
        <p:pic>
          <p:nvPicPr>
            <p:cNvPr id="34" name="object 34"/>
            <p:cNvPicPr/>
            <p:nvPr/>
          </p:nvPicPr>
          <p:blipFill>
            <a:blip r:embed="rId16" cstate="print"/>
            <a:stretch>
              <a:fillRect/>
            </a:stretch>
          </p:blipFill>
          <p:spPr>
            <a:xfrm>
              <a:off x="686104" y="5066410"/>
              <a:ext cx="1415669" cy="196596"/>
            </a:xfrm>
            <a:prstGeom prst="rect">
              <a:avLst/>
            </a:prstGeom>
          </p:spPr>
        </p:pic>
      </p:grpSp>
      <p:grpSp>
        <p:nvGrpSpPr>
          <p:cNvPr id="35" name="object 35"/>
          <p:cNvGrpSpPr/>
          <p:nvPr/>
        </p:nvGrpSpPr>
        <p:grpSpPr>
          <a:xfrm>
            <a:off x="685529" y="5454272"/>
            <a:ext cx="6116899" cy="1385677"/>
            <a:chOff x="686104" y="5458332"/>
            <a:chExt cx="6122035" cy="1386840"/>
          </a:xfrm>
        </p:grpSpPr>
        <p:pic>
          <p:nvPicPr>
            <p:cNvPr id="36" name="object 36"/>
            <p:cNvPicPr/>
            <p:nvPr/>
          </p:nvPicPr>
          <p:blipFill>
            <a:blip r:embed="rId27" cstate="print"/>
            <a:stretch>
              <a:fillRect/>
            </a:stretch>
          </p:blipFill>
          <p:spPr>
            <a:xfrm>
              <a:off x="686104" y="5458332"/>
              <a:ext cx="6121527" cy="204215"/>
            </a:xfrm>
            <a:prstGeom prst="rect">
              <a:avLst/>
            </a:prstGeom>
          </p:spPr>
        </p:pic>
        <p:pic>
          <p:nvPicPr>
            <p:cNvPr id="37" name="object 37"/>
            <p:cNvPicPr/>
            <p:nvPr/>
          </p:nvPicPr>
          <p:blipFill>
            <a:blip r:embed="rId28" cstate="print"/>
            <a:stretch>
              <a:fillRect/>
            </a:stretch>
          </p:blipFill>
          <p:spPr>
            <a:xfrm>
              <a:off x="686104" y="5662548"/>
              <a:ext cx="1573149" cy="204215"/>
            </a:xfrm>
            <a:prstGeom prst="rect">
              <a:avLst/>
            </a:prstGeom>
          </p:spPr>
        </p:pic>
        <p:pic>
          <p:nvPicPr>
            <p:cNvPr id="38" name="object 38"/>
            <p:cNvPicPr/>
            <p:nvPr/>
          </p:nvPicPr>
          <p:blipFill>
            <a:blip r:embed="rId29" cstate="print"/>
            <a:stretch>
              <a:fillRect/>
            </a:stretch>
          </p:blipFill>
          <p:spPr>
            <a:xfrm>
              <a:off x="2201290" y="5662548"/>
              <a:ext cx="4583557" cy="204215"/>
            </a:xfrm>
            <a:prstGeom prst="rect">
              <a:avLst/>
            </a:prstGeom>
          </p:spPr>
        </p:pic>
        <p:pic>
          <p:nvPicPr>
            <p:cNvPr id="39" name="object 39"/>
            <p:cNvPicPr/>
            <p:nvPr/>
          </p:nvPicPr>
          <p:blipFill>
            <a:blip r:embed="rId30" cstate="print"/>
            <a:stretch>
              <a:fillRect/>
            </a:stretch>
          </p:blipFill>
          <p:spPr>
            <a:xfrm>
              <a:off x="686104" y="5865240"/>
              <a:ext cx="1418082" cy="196596"/>
            </a:xfrm>
            <a:prstGeom prst="rect">
              <a:avLst/>
            </a:prstGeom>
          </p:spPr>
        </p:pic>
        <p:pic>
          <p:nvPicPr>
            <p:cNvPr id="40" name="object 40"/>
            <p:cNvPicPr/>
            <p:nvPr/>
          </p:nvPicPr>
          <p:blipFill>
            <a:blip r:embed="rId31" cstate="print"/>
            <a:stretch>
              <a:fillRect/>
            </a:stretch>
          </p:blipFill>
          <p:spPr>
            <a:xfrm>
              <a:off x="686104" y="6061836"/>
              <a:ext cx="1626489" cy="196596"/>
            </a:xfrm>
            <a:prstGeom prst="rect">
              <a:avLst/>
            </a:prstGeom>
          </p:spPr>
        </p:pic>
        <p:pic>
          <p:nvPicPr>
            <p:cNvPr id="41" name="object 41"/>
            <p:cNvPicPr/>
            <p:nvPr/>
          </p:nvPicPr>
          <p:blipFill>
            <a:blip r:embed="rId32" cstate="print"/>
            <a:stretch>
              <a:fillRect/>
            </a:stretch>
          </p:blipFill>
          <p:spPr>
            <a:xfrm>
              <a:off x="686104" y="6256908"/>
              <a:ext cx="1336548" cy="196596"/>
            </a:xfrm>
            <a:prstGeom prst="rect">
              <a:avLst/>
            </a:prstGeom>
          </p:spPr>
        </p:pic>
        <p:pic>
          <p:nvPicPr>
            <p:cNvPr id="42" name="object 42"/>
            <p:cNvPicPr/>
            <p:nvPr/>
          </p:nvPicPr>
          <p:blipFill>
            <a:blip r:embed="rId33" cstate="print"/>
            <a:stretch>
              <a:fillRect/>
            </a:stretch>
          </p:blipFill>
          <p:spPr>
            <a:xfrm>
              <a:off x="686104" y="6453504"/>
              <a:ext cx="1964055" cy="196596"/>
            </a:xfrm>
            <a:prstGeom prst="rect">
              <a:avLst/>
            </a:prstGeom>
          </p:spPr>
        </p:pic>
        <p:pic>
          <p:nvPicPr>
            <p:cNvPr id="43" name="object 43"/>
            <p:cNvPicPr/>
            <p:nvPr/>
          </p:nvPicPr>
          <p:blipFill>
            <a:blip r:embed="rId34" cstate="print"/>
            <a:stretch>
              <a:fillRect/>
            </a:stretch>
          </p:blipFill>
          <p:spPr>
            <a:xfrm>
              <a:off x="686104" y="6648576"/>
              <a:ext cx="1830705" cy="196596"/>
            </a:xfrm>
            <a:prstGeom prst="rect">
              <a:avLst/>
            </a:prstGeom>
          </p:spPr>
        </p:pic>
      </p:grpSp>
      <p:grpSp>
        <p:nvGrpSpPr>
          <p:cNvPr id="44" name="object 44"/>
          <p:cNvGrpSpPr/>
          <p:nvPr/>
        </p:nvGrpSpPr>
        <p:grpSpPr>
          <a:xfrm>
            <a:off x="685529" y="7036380"/>
            <a:ext cx="6108017" cy="603378"/>
            <a:chOff x="686104" y="7041768"/>
            <a:chExt cx="6113145" cy="603885"/>
          </a:xfrm>
        </p:grpSpPr>
        <p:pic>
          <p:nvPicPr>
            <p:cNvPr id="45" name="object 45"/>
            <p:cNvPicPr/>
            <p:nvPr/>
          </p:nvPicPr>
          <p:blipFill>
            <a:blip r:embed="rId35" cstate="print"/>
            <a:stretch>
              <a:fillRect/>
            </a:stretch>
          </p:blipFill>
          <p:spPr>
            <a:xfrm>
              <a:off x="686104" y="7041768"/>
              <a:ext cx="6112637" cy="204215"/>
            </a:xfrm>
            <a:prstGeom prst="rect">
              <a:avLst/>
            </a:prstGeom>
          </p:spPr>
        </p:pic>
        <p:pic>
          <p:nvPicPr>
            <p:cNvPr id="46" name="object 46"/>
            <p:cNvPicPr/>
            <p:nvPr/>
          </p:nvPicPr>
          <p:blipFill>
            <a:blip r:embed="rId36" cstate="print"/>
            <a:stretch>
              <a:fillRect/>
            </a:stretch>
          </p:blipFill>
          <p:spPr>
            <a:xfrm>
              <a:off x="686104" y="7245984"/>
              <a:ext cx="630504" cy="204216"/>
            </a:xfrm>
            <a:prstGeom prst="rect">
              <a:avLst/>
            </a:prstGeom>
          </p:spPr>
        </p:pic>
        <p:pic>
          <p:nvPicPr>
            <p:cNvPr id="47" name="object 47"/>
            <p:cNvPicPr/>
            <p:nvPr/>
          </p:nvPicPr>
          <p:blipFill>
            <a:blip r:embed="rId37" cstate="print"/>
            <a:stretch>
              <a:fillRect/>
            </a:stretch>
          </p:blipFill>
          <p:spPr>
            <a:xfrm>
              <a:off x="1245412" y="7245984"/>
              <a:ext cx="5523433" cy="204216"/>
            </a:xfrm>
            <a:prstGeom prst="rect">
              <a:avLst/>
            </a:prstGeom>
          </p:spPr>
        </p:pic>
        <p:pic>
          <p:nvPicPr>
            <p:cNvPr id="48" name="object 48"/>
            <p:cNvPicPr/>
            <p:nvPr/>
          </p:nvPicPr>
          <p:blipFill>
            <a:blip r:embed="rId34" cstate="print"/>
            <a:stretch>
              <a:fillRect/>
            </a:stretch>
          </p:blipFill>
          <p:spPr>
            <a:xfrm>
              <a:off x="686104" y="7449057"/>
              <a:ext cx="1830705" cy="196595"/>
            </a:xfrm>
            <a:prstGeom prst="rect">
              <a:avLst/>
            </a:prstGeom>
          </p:spPr>
        </p:pic>
      </p:grpSp>
      <p:grpSp>
        <p:nvGrpSpPr>
          <p:cNvPr id="49" name="object 49"/>
          <p:cNvGrpSpPr/>
          <p:nvPr/>
        </p:nvGrpSpPr>
        <p:grpSpPr>
          <a:xfrm>
            <a:off x="685529" y="7836190"/>
            <a:ext cx="6110554" cy="1384408"/>
            <a:chOff x="686104" y="7842250"/>
            <a:chExt cx="6115685" cy="1385570"/>
          </a:xfrm>
        </p:grpSpPr>
        <p:pic>
          <p:nvPicPr>
            <p:cNvPr id="50" name="object 50"/>
            <p:cNvPicPr/>
            <p:nvPr/>
          </p:nvPicPr>
          <p:blipFill>
            <a:blip r:embed="rId38" cstate="print"/>
            <a:stretch>
              <a:fillRect/>
            </a:stretch>
          </p:blipFill>
          <p:spPr>
            <a:xfrm>
              <a:off x="686104" y="7842250"/>
              <a:ext cx="6115685" cy="204216"/>
            </a:xfrm>
            <a:prstGeom prst="rect">
              <a:avLst/>
            </a:prstGeom>
          </p:spPr>
        </p:pic>
        <p:pic>
          <p:nvPicPr>
            <p:cNvPr id="51" name="object 51"/>
            <p:cNvPicPr/>
            <p:nvPr/>
          </p:nvPicPr>
          <p:blipFill>
            <a:blip r:embed="rId39" cstate="print"/>
            <a:stretch>
              <a:fillRect/>
            </a:stretch>
          </p:blipFill>
          <p:spPr>
            <a:xfrm>
              <a:off x="686104" y="8046465"/>
              <a:ext cx="182880" cy="204215"/>
            </a:xfrm>
            <a:prstGeom prst="rect">
              <a:avLst/>
            </a:prstGeom>
          </p:spPr>
        </p:pic>
        <p:pic>
          <p:nvPicPr>
            <p:cNvPr id="52" name="object 52"/>
            <p:cNvPicPr/>
            <p:nvPr/>
          </p:nvPicPr>
          <p:blipFill>
            <a:blip r:embed="rId40" cstate="print"/>
            <a:stretch>
              <a:fillRect/>
            </a:stretch>
          </p:blipFill>
          <p:spPr>
            <a:xfrm>
              <a:off x="814120" y="8046465"/>
              <a:ext cx="1162926" cy="204215"/>
            </a:xfrm>
            <a:prstGeom prst="rect">
              <a:avLst/>
            </a:prstGeom>
          </p:spPr>
        </p:pic>
        <p:pic>
          <p:nvPicPr>
            <p:cNvPr id="53" name="object 53"/>
            <p:cNvPicPr/>
            <p:nvPr/>
          </p:nvPicPr>
          <p:blipFill>
            <a:blip r:embed="rId41" cstate="print"/>
            <a:stretch>
              <a:fillRect/>
            </a:stretch>
          </p:blipFill>
          <p:spPr>
            <a:xfrm>
              <a:off x="1911349" y="8046465"/>
              <a:ext cx="4865878" cy="204215"/>
            </a:xfrm>
            <a:prstGeom prst="rect">
              <a:avLst/>
            </a:prstGeom>
          </p:spPr>
        </p:pic>
        <p:pic>
          <p:nvPicPr>
            <p:cNvPr id="54" name="object 54"/>
            <p:cNvPicPr/>
            <p:nvPr/>
          </p:nvPicPr>
          <p:blipFill>
            <a:blip r:embed="rId42" cstate="print"/>
            <a:stretch>
              <a:fillRect/>
            </a:stretch>
          </p:blipFill>
          <p:spPr>
            <a:xfrm>
              <a:off x="686104" y="8249158"/>
              <a:ext cx="1807083" cy="196595"/>
            </a:xfrm>
            <a:prstGeom prst="rect">
              <a:avLst/>
            </a:prstGeom>
          </p:spPr>
        </p:pic>
        <p:pic>
          <p:nvPicPr>
            <p:cNvPr id="55" name="object 55"/>
            <p:cNvPicPr/>
            <p:nvPr/>
          </p:nvPicPr>
          <p:blipFill>
            <a:blip r:embed="rId43" cstate="print"/>
            <a:stretch>
              <a:fillRect/>
            </a:stretch>
          </p:blipFill>
          <p:spPr>
            <a:xfrm>
              <a:off x="686104" y="8444230"/>
              <a:ext cx="1964563" cy="196595"/>
            </a:xfrm>
            <a:prstGeom prst="rect">
              <a:avLst/>
            </a:prstGeom>
          </p:spPr>
        </p:pic>
        <p:pic>
          <p:nvPicPr>
            <p:cNvPr id="56" name="object 56"/>
            <p:cNvPicPr/>
            <p:nvPr/>
          </p:nvPicPr>
          <p:blipFill>
            <a:blip r:embed="rId44" cstate="print"/>
            <a:stretch>
              <a:fillRect/>
            </a:stretch>
          </p:blipFill>
          <p:spPr>
            <a:xfrm>
              <a:off x="686104" y="8640826"/>
              <a:ext cx="2296922" cy="196595"/>
            </a:xfrm>
            <a:prstGeom prst="rect">
              <a:avLst/>
            </a:prstGeom>
          </p:spPr>
        </p:pic>
        <p:pic>
          <p:nvPicPr>
            <p:cNvPr id="57" name="object 57"/>
            <p:cNvPicPr/>
            <p:nvPr/>
          </p:nvPicPr>
          <p:blipFill>
            <a:blip r:embed="rId45" cstate="print"/>
            <a:stretch>
              <a:fillRect/>
            </a:stretch>
          </p:blipFill>
          <p:spPr>
            <a:xfrm>
              <a:off x="686104" y="8835897"/>
              <a:ext cx="2043811" cy="196595"/>
            </a:xfrm>
            <a:prstGeom prst="rect">
              <a:avLst/>
            </a:prstGeom>
          </p:spPr>
        </p:pic>
        <p:pic>
          <p:nvPicPr>
            <p:cNvPr id="58" name="object 58"/>
            <p:cNvPicPr/>
            <p:nvPr/>
          </p:nvPicPr>
          <p:blipFill>
            <a:blip r:embed="rId46" cstate="print"/>
            <a:stretch>
              <a:fillRect/>
            </a:stretch>
          </p:blipFill>
          <p:spPr>
            <a:xfrm>
              <a:off x="686104" y="9030969"/>
              <a:ext cx="2113407" cy="196596"/>
            </a:xfrm>
            <a:prstGeom prst="rect">
              <a:avLst/>
            </a:prstGeom>
          </p:spPr>
        </p:pic>
      </p:grpSp>
      <p:pic>
        <p:nvPicPr>
          <p:cNvPr id="59" name="object 52">
            <a:extLst>
              <a:ext uri="{FF2B5EF4-FFF2-40B4-BE49-F238E27FC236}">
                <a16:creationId xmlns:a16="http://schemas.microsoft.com/office/drawing/2014/main" id="{6F9949F3-835C-BEEF-4B64-219F9999FBD6}"/>
              </a:ext>
            </a:extLst>
          </p:cNvPr>
          <p:cNvPicPr/>
          <p:nvPr/>
        </p:nvPicPr>
        <p:blipFill>
          <a:blip r:embed="rId47" cstate="print"/>
          <a:stretch>
            <a:fillRect/>
          </a:stretch>
        </p:blipFill>
        <p:spPr>
          <a:xfrm>
            <a:off x="613529" y="362744"/>
            <a:ext cx="1743423" cy="964636"/>
          </a:xfrm>
          <a:prstGeom prst="rect">
            <a:avLst/>
          </a:prstGeom>
        </p:spPr>
      </p:pic>
      <p:pic>
        <p:nvPicPr>
          <p:cNvPr id="60" name="object 53">
            <a:extLst>
              <a:ext uri="{FF2B5EF4-FFF2-40B4-BE49-F238E27FC236}">
                <a16:creationId xmlns:a16="http://schemas.microsoft.com/office/drawing/2014/main" id="{EB2F3B78-2DE6-2B96-581C-6AA52B60D4CD}"/>
              </a:ext>
            </a:extLst>
          </p:cNvPr>
          <p:cNvPicPr/>
          <p:nvPr/>
        </p:nvPicPr>
        <p:blipFill>
          <a:blip r:embed="rId48" cstate="print"/>
          <a:stretch>
            <a:fillRect/>
          </a:stretch>
        </p:blipFill>
        <p:spPr>
          <a:xfrm>
            <a:off x="4944270" y="771442"/>
            <a:ext cx="1837902" cy="498225"/>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9498</Words>
  <Application>Microsoft Office PowerPoint</Application>
  <PresentationFormat>Personalizar</PresentationFormat>
  <Paragraphs>268</Paragraphs>
  <Slides>36</Slides>
  <Notes>0</Notes>
  <HiddenSlides>0</HiddenSlides>
  <MMClips>0</MMClips>
  <ScaleCrop>false</ScaleCrop>
  <HeadingPairs>
    <vt:vector size="6" baseType="variant">
      <vt:variant>
        <vt:lpstr>Fontes usadas</vt:lpstr>
      </vt:variant>
      <vt:variant>
        <vt:i4>9</vt:i4>
      </vt:variant>
      <vt:variant>
        <vt:lpstr>Tema</vt:lpstr>
      </vt:variant>
      <vt:variant>
        <vt:i4>1</vt:i4>
      </vt:variant>
      <vt:variant>
        <vt:lpstr>Títulos de slides</vt:lpstr>
      </vt:variant>
      <vt:variant>
        <vt:i4>36</vt:i4>
      </vt:variant>
    </vt:vector>
  </HeadingPairs>
  <TitlesOfParts>
    <vt:vector size="46" baseType="lpstr">
      <vt:lpstr>Agrandir Narrow</vt:lpstr>
      <vt:lpstr>Agrandir Narrow Bold</vt:lpstr>
      <vt:lpstr>Arial</vt:lpstr>
      <vt:lpstr>Calibri</vt:lpstr>
      <vt:lpstr>Cambria</vt:lpstr>
      <vt:lpstr>Canva Sans</vt:lpstr>
      <vt:lpstr>Canva Sans Bold</vt:lpstr>
      <vt:lpstr>League Spartan</vt:lpstr>
      <vt:lpstr>PT Sans</vt:lpstr>
      <vt:lpstr>Office Theme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Usuario</dc:creator>
  <cp:keywords/>
  <cp:lastModifiedBy>Suelismar Mariano</cp:lastModifiedBy>
  <cp:revision>1</cp:revision>
  <dcterms:modified xsi:type="dcterms:W3CDTF">2025-12-01T15:36:40Z</dcterms:modified>
</cp:coreProperties>
</file>